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73" r:id="rId4"/>
    <p:sldId id="288" r:id="rId5"/>
    <p:sldId id="274" r:id="rId6"/>
    <p:sldId id="289" r:id="rId7"/>
    <p:sldId id="275" r:id="rId8"/>
    <p:sldId id="290" r:id="rId9"/>
    <p:sldId id="276" r:id="rId10"/>
    <p:sldId id="291" r:id="rId11"/>
    <p:sldId id="277" r:id="rId12"/>
    <p:sldId id="283" r:id="rId13"/>
    <p:sldId id="284" r:id="rId14"/>
    <p:sldId id="285" r:id="rId15"/>
    <p:sldId id="286" r:id="rId16"/>
    <p:sldId id="287" r:id="rId17"/>
    <p:sldId id="264" r:id="rId18"/>
    <p:sldId id="26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3A83"/>
    <a:srgbClr val="E46839"/>
    <a:srgbClr val="A8CB3A"/>
    <a:srgbClr val="1A5892"/>
    <a:srgbClr val="C82537"/>
    <a:srgbClr val="DC3555"/>
    <a:srgbClr val="39AB49"/>
    <a:srgbClr val="CFE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2BF10-4D1D-46BE-A1C9-5306169B2FFB}" v="1" dt="2023-10-10T19:11:20.839"/>
    <p1510:client id="{8F35F9A1-D59C-44ED-B1F9-D6C772EC6C88}" v="6" dt="2023-10-12T18:49:48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57" autoAdjust="0"/>
  </p:normalViewPr>
  <p:slideViewPr>
    <p:cSldViewPr snapToGrid="0" snapToObjects="1">
      <p:cViewPr varScale="1">
        <p:scale>
          <a:sx n="105" d="100"/>
          <a:sy n="105" d="100"/>
        </p:scale>
        <p:origin x="160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ORourke" userId="77c6088f-2a7e-411c-a42e-754dea1e0e9b" providerId="ADAL" clId="{0252BF10-4D1D-46BE-A1C9-5306169B2FFB}"/>
    <pc:docChg chg="modSld">
      <pc:chgData name="Vicky ORourke" userId="77c6088f-2a7e-411c-a42e-754dea1e0e9b" providerId="ADAL" clId="{0252BF10-4D1D-46BE-A1C9-5306169B2FFB}" dt="2023-10-10T19:11:20.839" v="5"/>
      <pc:docMkLst>
        <pc:docMk/>
      </pc:docMkLst>
      <pc:sldChg chg="modSp mod">
        <pc:chgData name="Vicky ORourke" userId="77c6088f-2a7e-411c-a42e-754dea1e0e9b" providerId="ADAL" clId="{0252BF10-4D1D-46BE-A1C9-5306169B2FFB}" dt="2023-10-10T19:10:52.043" v="4" actId="403"/>
        <pc:sldMkLst>
          <pc:docMk/>
          <pc:sldMk cId="3343186299" sldId="258"/>
        </pc:sldMkLst>
        <pc:spChg chg="mod">
          <ac:chgData name="Vicky ORourke" userId="77c6088f-2a7e-411c-a42e-754dea1e0e9b" providerId="ADAL" clId="{0252BF10-4D1D-46BE-A1C9-5306169B2FFB}" dt="2023-10-10T19:10:52.043" v="4" actId="403"/>
          <ac:spMkLst>
            <pc:docMk/>
            <pc:sldMk cId="3343186299" sldId="258"/>
            <ac:spMk id="7" creationId="{1A8DCEBB-F768-4A39-B602-F973969BE167}"/>
          </ac:spMkLst>
        </pc:spChg>
      </pc:sldChg>
      <pc:sldChg chg="addSp modSp">
        <pc:chgData name="Vicky ORourke" userId="77c6088f-2a7e-411c-a42e-754dea1e0e9b" providerId="ADAL" clId="{0252BF10-4D1D-46BE-A1C9-5306169B2FFB}" dt="2023-10-10T19:11:20.839" v="5"/>
        <pc:sldMkLst>
          <pc:docMk/>
          <pc:sldMk cId="811057399" sldId="265"/>
        </pc:sldMkLst>
        <pc:spChg chg="add mod">
          <ac:chgData name="Vicky ORourke" userId="77c6088f-2a7e-411c-a42e-754dea1e0e9b" providerId="ADAL" clId="{0252BF10-4D1D-46BE-A1C9-5306169B2FFB}" dt="2023-10-10T19:11:20.839" v="5"/>
          <ac:spMkLst>
            <pc:docMk/>
            <pc:sldMk cId="811057399" sldId="265"/>
            <ac:spMk id="4" creationId="{A47A54C1-C51B-AC5D-5A9B-5C85E51105B0}"/>
          </ac:spMkLst>
        </pc:spChg>
      </pc:sldChg>
    </pc:docChg>
  </pc:docChgLst>
  <pc:docChgLst>
    <pc:chgData name="Vicky O'Rourke" clId="Web-{8F35F9A1-D59C-44ED-B1F9-D6C772EC6C88}"/>
    <pc:docChg chg="modSld">
      <pc:chgData name="Vicky O'Rourke" userId="" providerId="" clId="Web-{8F35F9A1-D59C-44ED-B1F9-D6C772EC6C88}" dt="2023-10-12T18:49:48.410" v="3" actId="14100"/>
      <pc:docMkLst>
        <pc:docMk/>
      </pc:docMkLst>
      <pc:sldChg chg="modSp">
        <pc:chgData name="Vicky O'Rourke" userId="" providerId="" clId="Web-{8F35F9A1-D59C-44ED-B1F9-D6C772EC6C88}" dt="2023-10-12T18:49:48.410" v="3" actId="14100"/>
        <pc:sldMkLst>
          <pc:docMk/>
          <pc:sldMk cId="811057399" sldId="265"/>
        </pc:sldMkLst>
        <pc:spChg chg="mod">
          <ac:chgData name="Vicky O'Rourke" userId="" providerId="" clId="Web-{8F35F9A1-D59C-44ED-B1F9-D6C772EC6C88}" dt="2023-10-12T18:49:48.410" v="3" actId="14100"/>
          <ac:spMkLst>
            <pc:docMk/>
            <pc:sldMk cId="811057399" sldId="265"/>
            <ac:spMk id="4" creationId="{A47A54C1-C51B-AC5D-5A9B-5C85E51105B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0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1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6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0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2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5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2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6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3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4CFC-4668-2E40-863D-67A1A4CC35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A5E2B-09D4-8B4E-9F9E-77953DFC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clipart-library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LEGO, toy&#10;&#10;Description automatically generated">
            <a:extLst>
              <a:ext uri="{FF2B5EF4-FFF2-40B4-BE49-F238E27FC236}">
                <a16:creationId xmlns:a16="http://schemas.microsoft.com/office/drawing/2014/main" id="{01330A5E-D4E4-4FF5-AA36-6F5F45790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896" y="930932"/>
            <a:ext cx="2783101" cy="34783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AA6A1F-4A5C-4C85-A441-906A1A0FF0F3}"/>
              </a:ext>
            </a:extLst>
          </p:cNvPr>
          <p:cNvSpPr/>
          <p:nvPr/>
        </p:nvSpPr>
        <p:spPr>
          <a:xfrm>
            <a:off x="4039720" y="0"/>
            <a:ext cx="5104280" cy="5143500"/>
          </a:xfrm>
          <a:prstGeom prst="rect">
            <a:avLst/>
          </a:prstGeom>
          <a:solidFill>
            <a:srgbClr val="A8CB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DCEBB-F768-4A39-B602-F973969BE167}"/>
              </a:ext>
            </a:extLst>
          </p:cNvPr>
          <p:cNvSpPr txBox="1"/>
          <p:nvPr/>
        </p:nvSpPr>
        <p:spPr>
          <a:xfrm>
            <a:off x="4630221" y="1663809"/>
            <a:ext cx="3959104" cy="1754326"/>
          </a:xfrm>
          <a:prstGeom prst="rect">
            <a:avLst/>
          </a:prstGeom>
          <a:solidFill>
            <a:srgbClr val="723A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E46839"/>
                </a:solidFill>
                <a:latin typeface="Comic Sans MS" panose="030F0702030302020204" pitchFamily="66" charset="0"/>
              </a:rPr>
              <a:t>Lesson Plan:</a:t>
            </a:r>
            <a:br>
              <a:rPr lang="en-IE" sz="3600" b="1" dirty="0">
                <a:solidFill>
                  <a:srgbClr val="E46839"/>
                </a:solidFill>
                <a:latin typeface="Comic Sans MS" panose="030F0702030302020204" pitchFamily="66" charset="0"/>
              </a:rPr>
            </a:br>
            <a:r>
              <a:rPr lang="en-IE" sz="3600" b="1" dirty="0">
                <a:solidFill>
                  <a:srgbClr val="E46839"/>
                </a:solidFill>
                <a:latin typeface="Comic Sans MS" panose="030F0702030302020204" pitchFamily="66" charset="0"/>
              </a:rPr>
              <a:t>Social Media</a:t>
            </a:r>
            <a:br>
              <a:rPr lang="en-IE" sz="3600" b="1" dirty="0">
                <a:solidFill>
                  <a:srgbClr val="E46839"/>
                </a:solidFill>
                <a:latin typeface="Comic Sans MS" panose="030F0702030302020204" pitchFamily="66" charset="0"/>
              </a:rPr>
            </a:br>
            <a:r>
              <a:rPr lang="en-IE" sz="3600" b="1" dirty="0">
                <a:solidFill>
                  <a:srgbClr val="E46839"/>
                </a:solidFill>
                <a:latin typeface="Comic Sans MS" panose="030F0702030302020204" pitchFamily="66" charset="0"/>
              </a:rPr>
              <a:t>10 – 12 Years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C87E02D-E227-40FF-A77D-18B47A732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33600" cy="8619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CBE4BE-03C7-42AF-B67A-035C3FABEE3A}"/>
              </a:ext>
            </a:extLst>
          </p:cNvPr>
          <p:cNvSpPr txBox="1"/>
          <p:nvPr/>
        </p:nvSpPr>
        <p:spPr>
          <a:xfrm>
            <a:off x="-129823" y="4567738"/>
            <a:ext cx="426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1A5892"/>
                </a:solidFill>
                <a:latin typeface="Verdana Pro SemiBold" panose="020B0704030504040204" pitchFamily="34" charset="0"/>
              </a:rPr>
              <a:t>Media Literacy for All</a:t>
            </a:r>
          </a:p>
        </p:txBody>
      </p:sp>
    </p:spTree>
    <p:extLst>
      <p:ext uri="{BB962C8B-B14F-4D97-AF65-F5344CB8AC3E}">
        <p14:creationId xmlns:p14="http://schemas.microsoft.com/office/powerpoint/2010/main" val="334318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353" y="2082298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☕ Start Your Day Right with [Coffee Shop] Brews! ☀️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Indulge in the rich aroma and flavor of our handcrafted coffees. Your daily dose of happiness awaits. #MorningMood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538CE-A11A-5BF2-9280-73FFA2523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655D64-6E67-EE50-1767-4FC58300159B}"/>
              </a:ext>
            </a:extLst>
          </p:cNvPr>
          <p:cNvSpPr txBox="1"/>
          <p:nvPr/>
        </p:nvSpPr>
        <p:spPr>
          <a:xfrm>
            <a:off x="1864800" y="79200"/>
            <a:ext cx="47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Social Media Advertising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EBCD27-BB43-16B0-FA43-499BECC64D76}"/>
              </a:ext>
            </a:extLst>
          </p:cNvPr>
          <p:cNvSpPr/>
          <p:nvPr/>
        </p:nvSpPr>
        <p:spPr>
          <a:xfrm>
            <a:off x="3838786" y="579894"/>
            <a:ext cx="3559542" cy="13235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Advertising Technique: </a:t>
            </a:r>
            <a:r>
              <a:rPr lang="en-GB" i="1" u="sng" dirty="0">
                <a:latin typeface="Comic Sans MS" panose="030F0702030302020204" pitchFamily="66" charset="0"/>
              </a:rPr>
              <a:t>Special Offer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C2D2F2-3887-F632-553E-71B5ED5DBED8}"/>
              </a:ext>
            </a:extLst>
          </p:cNvPr>
          <p:cNvSpPr/>
          <p:nvPr/>
        </p:nvSpPr>
        <p:spPr>
          <a:xfrm>
            <a:off x="3487425" y="3711891"/>
            <a:ext cx="4262264" cy="13819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Target: Sports enthusiasts, young adults, teenagers seeking an energy boost</a:t>
            </a:r>
          </a:p>
        </p:txBody>
      </p:sp>
    </p:spTree>
    <p:extLst>
      <p:ext uri="{BB962C8B-B14F-4D97-AF65-F5344CB8AC3E}">
        <p14:creationId xmlns:p14="http://schemas.microsoft.com/office/powerpoint/2010/main" val="396134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FF34D-D057-0862-B648-9A106CAD7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85" y="1617108"/>
            <a:ext cx="2681888" cy="2011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7FBE0-0BB8-843B-010C-AC173638B195}"/>
              </a:ext>
            </a:extLst>
          </p:cNvPr>
          <p:cNvSpPr txBox="1"/>
          <p:nvPr/>
        </p:nvSpPr>
        <p:spPr>
          <a:xfrm>
            <a:off x="1553582" y="1223924"/>
            <a:ext cx="50313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 Brighten Someone's Day with Love and Flowers!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🌼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 Share heartfelt moments with our enchanting flower bouquets. Every petal tells a story of love and care. Send a burst of happiness to your loved ones today. Experience the joy of giving and make memories that last a lifetime. Order now to spread love and smiles! #ShareHappiness #MomentsOfLove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pic>
        <p:nvPicPr>
          <p:cNvPr id="11" name="Picture 10" descr="Pink Ranunculus flowers with green centers at various stages of openness">
            <a:extLst>
              <a:ext uri="{FF2B5EF4-FFF2-40B4-BE49-F238E27FC236}">
                <a16:creationId xmlns:a16="http://schemas.microsoft.com/office/drawing/2014/main" id="{F3858653-26D5-FB23-DCCB-F0EF24275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435" y="2758674"/>
            <a:ext cx="2681889" cy="1787926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3E9A8A4-875F-B534-B904-EAE8BC512AF3}"/>
              </a:ext>
            </a:extLst>
          </p:cNvPr>
          <p:cNvSpPr/>
          <p:nvPr/>
        </p:nvSpPr>
        <p:spPr>
          <a:xfrm>
            <a:off x="2139950" y="176174"/>
            <a:ext cx="3895725" cy="685800"/>
          </a:xfrm>
          <a:prstGeom prst="flowChartAlternateProcess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technique used in this example?</a:t>
            </a:r>
          </a:p>
        </p:txBody>
      </p:sp>
    </p:spTree>
    <p:extLst>
      <p:ext uri="{BB962C8B-B14F-4D97-AF65-F5344CB8AC3E}">
        <p14:creationId xmlns:p14="http://schemas.microsoft.com/office/powerpoint/2010/main" val="13035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FF34D-D057-0862-B648-9A106CAD7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84" y="1617108"/>
            <a:ext cx="2681888" cy="2011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7FBE0-0BB8-843B-010C-AC173638B195}"/>
              </a:ext>
            </a:extLst>
          </p:cNvPr>
          <p:cNvSpPr txBox="1"/>
          <p:nvPr/>
        </p:nvSpPr>
        <p:spPr>
          <a:xfrm>
            <a:off x="1553582" y="1223924"/>
            <a:ext cx="50313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 Brighten Someone's Day with Love and Flowers!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🌼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 Share heartfelt moments with our enchanting flower bouquets. Every petal tells a story of love and care. Send a burst of happiness to your loved ones today. Experience the joy of giving and make memories that last a lifetime. Order now to spread love and smiles! #ShareHappiness #MomentsOfLove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5BAE2F9D-C306-6524-684B-CDDBB022B8E1}"/>
              </a:ext>
            </a:extLst>
          </p:cNvPr>
          <p:cNvSpPr/>
          <p:nvPr/>
        </p:nvSpPr>
        <p:spPr>
          <a:xfrm>
            <a:off x="2139950" y="176174"/>
            <a:ext cx="3895725" cy="685800"/>
          </a:xfrm>
          <a:prstGeom prst="flowChartAlternateProcess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technique used in this example?</a:t>
            </a:r>
          </a:p>
        </p:txBody>
      </p:sp>
      <p:pic>
        <p:nvPicPr>
          <p:cNvPr id="11" name="Picture 10" descr="Pink Ranunculus flowers with green centers at various stages of openness">
            <a:extLst>
              <a:ext uri="{FF2B5EF4-FFF2-40B4-BE49-F238E27FC236}">
                <a16:creationId xmlns:a16="http://schemas.microsoft.com/office/drawing/2014/main" id="{F3858653-26D5-FB23-DCCB-F0EF24275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435" y="2758674"/>
            <a:ext cx="2681889" cy="17879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FBD60A-77F9-6449-606F-D0BD175D3473}"/>
              </a:ext>
            </a:extLst>
          </p:cNvPr>
          <p:cNvSpPr/>
          <p:nvPr/>
        </p:nvSpPr>
        <p:spPr>
          <a:xfrm>
            <a:off x="6287506" y="834889"/>
            <a:ext cx="2856494" cy="17879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Special Offer</a:t>
            </a:r>
          </a:p>
        </p:txBody>
      </p:sp>
    </p:spTree>
    <p:extLst>
      <p:ext uri="{BB962C8B-B14F-4D97-AF65-F5344CB8AC3E}">
        <p14:creationId xmlns:p14="http://schemas.microsoft.com/office/powerpoint/2010/main" val="31060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FF34D-D057-0862-B648-9A106CAD7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84" y="1617108"/>
            <a:ext cx="2681888" cy="2011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7FBE0-0BB8-843B-010C-AC173638B195}"/>
              </a:ext>
            </a:extLst>
          </p:cNvPr>
          <p:cNvSpPr txBox="1"/>
          <p:nvPr/>
        </p:nvSpPr>
        <p:spPr>
          <a:xfrm>
            <a:off x="1553582" y="1223924"/>
            <a:ext cx="50313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 Step into Confidence with [Celebrity Name]'s Choice! 🌟 Discover the secret to radiant skin with [Skincare Brand]. Recommended by the sensational [Celebrity Name], our skincare products are your path to glowing beauty. Join the ranks of those who trust the best. Unlock your skin's potential today! #CelebrityApproved #GlowingBeauty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pic>
        <p:nvPicPr>
          <p:cNvPr id="12" name="Picture 11" descr="Group of bottles of cosmetics">
            <a:extLst>
              <a:ext uri="{FF2B5EF4-FFF2-40B4-BE49-F238E27FC236}">
                <a16:creationId xmlns:a16="http://schemas.microsoft.com/office/drawing/2014/main" id="{4EFCC102-B806-A6E7-E55C-E44084590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399" y="1911350"/>
            <a:ext cx="2574312" cy="257175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C64FCB4A-7129-07C7-0E20-690856C1432E}"/>
              </a:ext>
            </a:extLst>
          </p:cNvPr>
          <p:cNvSpPr/>
          <p:nvPr/>
        </p:nvSpPr>
        <p:spPr>
          <a:xfrm>
            <a:off x="2292350" y="328574"/>
            <a:ext cx="3895725" cy="685800"/>
          </a:xfrm>
          <a:prstGeom prst="flowChartAlternateProcess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technique used in this example?</a:t>
            </a:r>
          </a:p>
        </p:txBody>
      </p:sp>
    </p:spTree>
    <p:extLst>
      <p:ext uri="{BB962C8B-B14F-4D97-AF65-F5344CB8AC3E}">
        <p14:creationId xmlns:p14="http://schemas.microsoft.com/office/powerpoint/2010/main" val="192199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FF34D-D057-0862-B648-9A106CAD7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84" y="1617108"/>
            <a:ext cx="2681888" cy="2011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7FBE0-0BB8-843B-010C-AC173638B195}"/>
              </a:ext>
            </a:extLst>
          </p:cNvPr>
          <p:cNvSpPr txBox="1"/>
          <p:nvPr/>
        </p:nvSpPr>
        <p:spPr>
          <a:xfrm>
            <a:off x="1553582" y="1223924"/>
            <a:ext cx="50313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 Step into Confidence with [Celebrity Name]'s Choice! 🌟 Discover the secret to radiant skin with [Skincare Brand]. Recommended by the sensational [Celebrity Name], our skincare products are your path to glowing beauty. Join the ranks of those who trust the best. Unlock your skin's potential today! #CelebrityApproved #GlowingBeauty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pic>
        <p:nvPicPr>
          <p:cNvPr id="12" name="Picture 11" descr="Group of bottles of cosmetics">
            <a:extLst>
              <a:ext uri="{FF2B5EF4-FFF2-40B4-BE49-F238E27FC236}">
                <a16:creationId xmlns:a16="http://schemas.microsoft.com/office/drawing/2014/main" id="{4EFCC102-B806-A6E7-E55C-E44084590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17" t="18396" r="2117" b="11670"/>
          <a:stretch/>
        </p:blipFill>
        <p:spPr>
          <a:xfrm>
            <a:off x="6240453" y="2747458"/>
            <a:ext cx="2574312" cy="17985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6F39B9-B4BF-D102-00EB-5D44FA7FA38C}"/>
              </a:ext>
            </a:extLst>
          </p:cNvPr>
          <p:cNvSpPr/>
          <p:nvPr/>
        </p:nvSpPr>
        <p:spPr>
          <a:xfrm rot="1851832">
            <a:off x="6273633" y="1109654"/>
            <a:ext cx="3343631" cy="149607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Celebrity Endorsement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3974366-D72E-EC77-16F3-8EF7F0DA1487}"/>
              </a:ext>
            </a:extLst>
          </p:cNvPr>
          <p:cNvSpPr/>
          <p:nvPr/>
        </p:nvSpPr>
        <p:spPr>
          <a:xfrm>
            <a:off x="2139950" y="176174"/>
            <a:ext cx="3895725" cy="685800"/>
          </a:xfrm>
          <a:prstGeom prst="flowChartAlternateProcess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technique used in this example?</a:t>
            </a:r>
          </a:p>
        </p:txBody>
      </p:sp>
    </p:spTree>
    <p:extLst>
      <p:ext uri="{BB962C8B-B14F-4D97-AF65-F5344CB8AC3E}">
        <p14:creationId xmlns:p14="http://schemas.microsoft.com/office/powerpoint/2010/main" val="81601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FF34D-D057-0862-B648-9A106CAD7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84" y="1617108"/>
            <a:ext cx="2681888" cy="2011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7FBE0-0BB8-843B-010C-AC173638B195}"/>
              </a:ext>
            </a:extLst>
          </p:cNvPr>
          <p:cNvSpPr txBox="1"/>
          <p:nvPr/>
        </p:nvSpPr>
        <p:spPr>
          <a:xfrm>
            <a:off x="1553582" y="1223924"/>
            <a:ext cx="50313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🎉 Exclusive Deal Alert: Get More, Pay Less! 🎉 Upgrade your tech game with [Gadget Store]. Unleash the power of innovation at unbeatable prices. Shop now and enjoy jaw-dropping discounts on your favourite gadgets. Limited stock available, so hurry and grab yours today! #TechSavings #UpgradeNow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Picture 7" descr="Taking photos of flowers using smartphone">
            <a:extLst>
              <a:ext uri="{FF2B5EF4-FFF2-40B4-BE49-F238E27FC236}">
                <a16:creationId xmlns:a16="http://schemas.microsoft.com/office/drawing/2014/main" id="{671EB725-B7D7-5698-21E9-CD9686D38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792" y="2858256"/>
            <a:ext cx="2546208" cy="1697139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C003BD9-8693-86D1-AE52-DB8C696907BC}"/>
              </a:ext>
            </a:extLst>
          </p:cNvPr>
          <p:cNvSpPr/>
          <p:nvPr/>
        </p:nvSpPr>
        <p:spPr>
          <a:xfrm>
            <a:off x="2139950" y="176174"/>
            <a:ext cx="3895725" cy="685800"/>
          </a:xfrm>
          <a:prstGeom prst="flowChartAlternateProcess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technique used in this example?</a:t>
            </a:r>
          </a:p>
        </p:txBody>
      </p:sp>
    </p:spTree>
    <p:extLst>
      <p:ext uri="{BB962C8B-B14F-4D97-AF65-F5344CB8AC3E}">
        <p14:creationId xmlns:p14="http://schemas.microsoft.com/office/powerpoint/2010/main" val="3498159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FF34D-D057-0862-B648-9A106CAD7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84" y="1617108"/>
            <a:ext cx="2681888" cy="2011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7FBE0-0BB8-843B-010C-AC173638B195}"/>
              </a:ext>
            </a:extLst>
          </p:cNvPr>
          <p:cNvSpPr txBox="1"/>
          <p:nvPr/>
        </p:nvSpPr>
        <p:spPr>
          <a:xfrm>
            <a:off x="1553582" y="1223924"/>
            <a:ext cx="50313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🎉 Exclusive Deal Alert: Get More, Pay Less! 🎉 Upgrade your tech game with [Gadget Store]. Unleash the power of innovation at unbeatable prices. Shop now and enjoy jaw-dropping discounts on your favourite gadgets. Limited stock available, so hurry and grab yours today! #TechSavings #UpgradeNow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Picture 7" descr="Taking photos of flowers using smartphone">
            <a:extLst>
              <a:ext uri="{FF2B5EF4-FFF2-40B4-BE49-F238E27FC236}">
                <a16:creationId xmlns:a16="http://schemas.microsoft.com/office/drawing/2014/main" id="{671EB725-B7D7-5698-21E9-CD9686D38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950" y="2849698"/>
            <a:ext cx="2559050" cy="17056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6D6E0D-0DC0-107D-2874-3016A5B8F1EA}"/>
              </a:ext>
            </a:extLst>
          </p:cNvPr>
          <p:cNvSpPr/>
          <p:nvPr/>
        </p:nvSpPr>
        <p:spPr>
          <a:xfrm>
            <a:off x="6395500" y="1057254"/>
            <a:ext cx="2681888" cy="1417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Emotional Appeal</a:t>
            </a:r>
          </a:p>
          <a:p>
            <a:pPr algn="ctr"/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E61EAD2D-F713-5C6D-A407-C38EBE30393A}"/>
              </a:ext>
            </a:extLst>
          </p:cNvPr>
          <p:cNvSpPr/>
          <p:nvPr/>
        </p:nvSpPr>
        <p:spPr>
          <a:xfrm>
            <a:off x="2139950" y="176174"/>
            <a:ext cx="3895725" cy="685800"/>
          </a:xfrm>
          <a:prstGeom prst="flowChartAlternateProcess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technique used in this example?</a:t>
            </a:r>
          </a:p>
        </p:txBody>
      </p:sp>
    </p:spTree>
    <p:extLst>
      <p:ext uri="{BB962C8B-B14F-4D97-AF65-F5344CB8AC3E}">
        <p14:creationId xmlns:p14="http://schemas.microsoft.com/office/powerpoint/2010/main" val="561784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A81FC-8F5C-5C4A-E8F7-E4A4580359EB}"/>
              </a:ext>
            </a:extLst>
          </p:cNvPr>
          <p:cNvSpPr txBox="1"/>
          <p:nvPr/>
        </p:nvSpPr>
        <p:spPr>
          <a:xfrm>
            <a:off x="1467128" y="738278"/>
            <a:ext cx="6118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723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Safe and Responsible Social Media Profile”</a:t>
            </a:r>
          </a:p>
        </p:txBody>
      </p:sp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A1F776C5-925A-038C-EEE2-B625409E6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34" y="2477801"/>
            <a:ext cx="1812729" cy="238148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8C74A5-E187-D29C-6480-2C5CD6AEC2DB}"/>
              </a:ext>
            </a:extLst>
          </p:cNvPr>
          <p:cNvCxnSpPr>
            <a:cxnSpLocks/>
            <a:stCxn id="3" idx="1"/>
            <a:endCxn id="6" idx="5"/>
          </p:cNvCxnSpPr>
          <p:nvPr/>
        </p:nvCxnSpPr>
        <p:spPr>
          <a:xfrm flipH="1" flipV="1">
            <a:off x="2711309" y="2467058"/>
            <a:ext cx="954325" cy="120148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A83EC5E-B3B1-2EC7-E376-04CCCFA75400}"/>
              </a:ext>
            </a:extLst>
          </p:cNvPr>
          <p:cNvSpPr/>
          <p:nvPr/>
        </p:nvSpPr>
        <p:spPr>
          <a:xfrm>
            <a:off x="304801" y="1257300"/>
            <a:ext cx="2819399" cy="14173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information should I include about myself?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9E1314-E0D0-AE6D-EBAA-A43F8F860366}"/>
              </a:ext>
            </a:extLst>
          </p:cNvPr>
          <p:cNvCxnSpPr>
            <a:cxnSpLocks/>
            <a:stCxn id="3" idx="3"/>
            <a:endCxn id="16" idx="3"/>
          </p:cNvCxnSpPr>
          <p:nvPr/>
        </p:nvCxnSpPr>
        <p:spPr>
          <a:xfrm flipV="1">
            <a:off x="5478363" y="2563005"/>
            <a:ext cx="626669" cy="1105538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0A66299-4DE4-F5AD-DBBC-38471FF3F042}"/>
              </a:ext>
            </a:extLst>
          </p:cNvPr>
          <p:cNvSpPr/>
          <p:nvPr/>
        </p:nvSpPr>
        <p:spPr>
          <a:xfrm>
            <a:off x="5692141" y="1353247"/>
            <a:ext cx="2819399" cy="14173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type of photos do I upload?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3F9D-F263-44AD-75CA-440423DCA419}"/>
              </a:ext>
            </a:extLst>
          </p:cNvPr>
          <p:cNvSpPr txBox="1"/>
          <p:nvPr/>
        </p:nvSpPr>
        <p:spPr>
          <a:xfrm>
            <a:off x="295137" y="1844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Using Social Media Safely</a:t>
            </a:r>
          </a:p>
        </p:txBody>
      </p:sp>
    </p:spTree>
    <p:extLst>
      <p:ext uri="{BB962C8B-B14F-4D97-AF65-F5344CB8AC3E}">
        <p14:creationId xmlns:p14="http://schemas.microsoft.com/office/powerpoint/2010/main" val="694587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A81FC-8F5C-5C4A-E8F7-E4A4580359EB}"/>
              </a:ext>
            </a:extLst>
          </p:cNvPr>
          <p:cNvSpPr txBox="1"/>
          <p:nvPr/>
        </p:nvSpPr>
        <p:spPr>
          <a:xfrm>
            <a:off x="1427728" y="766671"/>
            <a:ext cx="6649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Verdana Pro Semibold" panose="020B0704030504040204" pitchFamily="34" charset="0"/>
              </a:rPr>
              <a:t>Protecting Personal Information</a:t>
            </a:r>
          </a:p>
          <a:p>
            <a:endParaRPr lang="en-GB" sz="1200" dirty="0">
              <a:highlight>
                <a:srgbClr val="00FF00"/>
              </a:highlight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D681435-9783-9745-FF9B-D0CE3EEE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8110" y="1909719"/>
            <a:ext cx="3791908" cy="2843931"/>
          </a:xfrm>
          <a:prstGeom prst="rect">
            <a:avLst/>
          </a:prstGeom>
        </p:spPr>
      </p:pic>
      <p:pic>
        <p:nvPicPr>
          <p:cNvPr id="6" name="Graphic 5" descr="Shield Tick with solid fill">
            <a:extLst>
              <a:ext uri="{FF2B5EF4-FFF2-40B4-BE49-F238E27FC236}">
                <a16:creationId xmlns:a16="http://schemas.microsoft.com/office/drawing/2014/main" id="{6DBB503B-9752-F953-4041-E7E217C26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100" y="1638299"/>
            <a:ext cx="1510999" cy="1510999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324B7BFD-E909-4E38-856D-CCB4AFD88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66899" y="3721032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D59F45F-E05A-6045-4068-48ADEBE32796}"/>
              </a:ext>
            </a:extLst>
          </p:cNvPr>
          <p:cNvSpPr/>
          <p:nvPr/>
        </p:nvSpPr>
        <p:spPr>
          <a:xfrm>
            <a:off x="2685422" y="2973660"/>
            <a:ext cx="3677281" cy="970689"/>
          </a:xfrm>
          <a:prstGeom prst="wedgeRoundRectCallout">
            <a:avLst>
              <a:gd name="adj1" fmla="val -53060"/>
              <a:gd name="adj2" fmla="val 74202"/>
              <a:gd name="adj3" fmla="val 16667"/>
            </a:avLst>
          </a:prstGeom>
          <a:solidFill>
            <a:schemeClr val="bg1"/>
          </a:solidFill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Hey I’m your uncle’s friend. Can you tell me your password?</a:t>
            </a:r>
          </a:p>
        </p:txBody>
      </p:sp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E387C438-69B8-8AEA-F950-FF60E6BB8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2703" y="2417285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27AF967-CAC9-4C7C-0D39-8DE0F7D7776A}"/>
              </a:ext>
            </a:extLst>
          </p:cNvPr>
          <p:cNvSpPr/>
          <p:nvPr/>
        </p:nvSpPr>
        <p:spPr>
          <a:xfrm>
            <a:off x="2781298" y="1253729"/>
            <a:ext cx="3768748" cy="1231240"/>
          </a:xfrm>
          <a:prstGeom prst="wedgeRoundRectCallout">
            <a:avLst>
              <a:gd name="adj1" fmla="val 53338"/>
              <a:gd name="adj2" fmla="val 91223"/>
              <a:gd name="adj3" fmla="val 16667"/>
            </a:avLst>
          </a:prstGeom>
          <a:solidFill>
            <a:schemeClr val="bg1"/>
          </a:solidFill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Can you tell me your mom’s maiden name? What’s your id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4CFCB-4336-BFFD-1056-B250C553640C}"/>
              </a:ext>
            </a:extLst>
          </p:cNvPr>
          <p:cNvSpPr txBox="1"/>
          <p:nvPr/>
        </p:nvSpPr>
        <p:spPr>
          <a:xfrm>
            <a:off x="-700939" y="161020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Using Social Media Safely</a:t>
            </a:r>
          </a:p>
        </p:txBody>
      </p:sp>
      <p:sp>
        <p:nvSpPr>
          <p:cNvPr id="4" name="Tekstiruutu 6">
            <a:extLst>
              <a:ext uri="{FF2B5EF4-FFF2-40B4-BE49-F238E27FC236}">
                <a16:creationId xmlns:a16="http://schemas.microsoft.com/office/drawing/2014/main" id="{A47A54C1-C51B-AC5D-5A9B-5C85E51105B0}"/>
              </a:ext>
            </a:extLst>
          </p:cNvPr>
          <p:cNvSpPr txBox="1"/>
          <p:nvPr/>
        </p:nvSpPr>
        <p:spPr>
          <a:xfrm>
            <a:off x="2073242" y="4608427"/>
            <a:ext cx="5821059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100" b="1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Accompanying lesson plan images: </a:t>
            </a:r>
            <a:r>
              <a:rPr lang="en-IE" sz="11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Clipart: </a:t>
            </a:r>
            <a:r>
              <a:rPr lang="en-IE" sz="1100" i="1" dirty="0">
                <a:solidFill>
                  <a:srgbClr val="7F7F7F"/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https://clipart-library.com/</a:t>
            </a:r>
            <a:r>
              <a:rPr lang="en-IE" sz="11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 Microsoft 365 stock images. Please see Teachers’ Toolkit for complete listings.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81105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A81FC-8F5C-5C4A-E8F7-E4A4580359EB}"/>
              </a:ext>
            </a:extLst>
          </p:cNvPr>
          <p:cNvSpPr txBox="1"/>
          <p:nvPr/>
        </p:nvSpPr>
        <p:spPr>
          <a:xfrm>
            <a:off x="2005825" y="861974"/>
            <a:ext cx="5132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ighlight>
                  <a:srgbClr val="00FF00"/>
                </a:highlight>
                <a:latin typeface="Comic Sans MS" panose="030F0702030302020204" pitchFamily="66" charset="0"/>
              </a:rPr>
              <a:t>Let’s create some posts!</a:t>
            </a:r>
            <a:endParaRPr lang="en-GB" sz="1600" kern="100" dirty="0">
              <a:effectLst/>
              <a:highlight>
                <a:srgbClr val="00FF00"/>
              </a:highligh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ED250-DD7D-63DF-1B45-381333048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5951" y="2901693"/>
            <a:ext cx="3048000" cy="228600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4AC728AD-FDC1-0725-839D-7437D49280C2}"/>
              </a:ext>
            </a:extLst>
          </p:cNvPr>
          <p:cNvSpPr/>
          <p:nvPr/>
        </p:nvSpPr>
        <p:spPr>
          <a:xfrm flipH="1">
            <a:off x="1737360" y="3140023"/>
            <a:ext cx="1706880" cy="2231458"/>
          </a:xfrm>
          <a:custGeom>
            <a:avLst/>
            <a:gdLst/>
            <a:ahLst/>
            <a:cxnLst/>
            <a:rect l="l" t="t" r="r" b="b"/>
            <a:pathLst>
              <a:path w="5363936" h="9535886">
                <a:moveTo>
                  <a:pt x="0" y="0"/>
                </a:moveTo>
                <a:lnTo>
                  <a:pt x="5363936" y="0"/>
                </a:lnTo>
                <a:lnTo>
                  <a:pt x="5363936" y="9535886"/>
                </a:lnTo>
                <a:lnTo>
                  <a:pt x="0" y="953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C1A5A53-C457-23D6-C8E1-F4162DAA6E1E}"/>
              </a:ext>
            </a:extLst>
          </p:cNvPr>
          <p:cNvSpPr/>
          <p:nvPr/>
        </p:nvSpPr>
        <p:spPr>
          <a:xfrm>
            <a:off x="182880" y="1295400"/>
            <a:ext cx="2407920" cy="1606293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Post for a party you’re organizing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12D0BEA-0CFD-D62F-5D55-3C6F42B268C4}"/>
              </a:ext>
            </a:extLst>
          </p:cNvPr>
          <p:cNvSpPr/>
          <p:nvPr/>
        </p:nvSpPr>
        <p:spPr>
          <a:xfrm>
            <a:off x="3368039" y="1283793"/>
            <a:ext cx="2407920" cy="1606293"/>
          </a:xfrm>
          <a:prstGeom prst="teardrop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Post for a charity event 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911F011-C98A-A3A5-4ECB-8BBB40EF3AA3}"/>
              </a:ext>
            </a:extLst>
          </p:cNvPr>
          <p:cNvSpPr/>
          <p:nvPr/>
        </p:nvSpPr>
        <p:spPr>
          <a:xfrm>
            <a:off x="6455951" y="1266716"/>
            <a:ext cx="2407920" cy="1606293"/>
          </a:xfrm>
          <a:prstGeom prst="teardrop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Post about a toy or videogame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8D054-AF23-85F5-0A9F-9C88ADC5E3DA}"/>
              </a:ext>
            </a:extLst>
          </p:cNvPr>
          <p:cNvSpPr txBox="1"/>
          <p:nvPr/>
        </p:nvSpPr>
        <p:spPr>
          <a:xfrm>
            <a:off x="1864800" y="79200"/>
            <a:ext cx="47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Social Media Advertising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7630B-5030-4151-2B87-1F48CEF12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088" y="3133967"/>
            <a:ext cx="368230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8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353" y="2082298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🧩</a:t>
            </a:r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 Spark Curiosity and Learning with [Brand] Educational Toys! </a:t>
            </a:r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</a:t>
            </a:r>
            <a:endParaRPr lang="en-US" sz="18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Discover a world of fun and knowledge with our interactive toys. Ignite imagination and promote early learning. #PlayAndLearn</a:t>
            </a:r>
            <a:endParaRPr lang="en-US" sz="18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Google Shape;180;g25073e1ac4a_0_145" descr="Text&#10;&#10;Description automatically generated">
            <a:extLst>
              <a:ext uri="{FF2B5EF4-FFF2-40B4-BE49-F238E27FC236}">
                <a16:creationId xmlns:a16="http://schemas.microsoft.com/office/drawing/2014/main" id="{ADEA0594-A893-EC63-774E-C0345F0296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2;g25073e1ac4a_0_145">
            <a:extLst>
              <a:ext uri="{FF2B5EF4-FFF2-40B4-BE49-F238E27FC236}">
                <a16:creationId xmlns:a16="http://schemas.microsoft.com/office/drawing/2014/main" id="{7C719883-A69E-5406-25D9-8B5B2C9F1450}"/>
              </a:ext>
            </a:extLst>
          </p:cNvPr>
          <p:cNvSpPr txBox="1"/>
          <p:nvPr/>
        </p:nvSpPr>
        <p:spPr>
          <a:xfrm>
            <a:off x="1473300" y="626050"/>
            <a:ext cx="5719200" cy="7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800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A68C1-9A16-280C-855F-84BE5C8BF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3125D4-DDEC-96F1-55AF-921943417CC6}"/>
              </a:ext>
            </a:extLst>
          </p:cNvPr>
          <p:cNvSpPr txBox="1"/>
          <p:nvPr/>
        </p:nvSpPr>
        <p:spPr>
          <a:xfrm>
            <a:off x="1923385" y="332086"/>
            <a:ext cx="4778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What Type of Social Media Advertising is this?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Who is the target?</a:t>
            </a:r>
          </a:p>
        </p:txBody>
      </p:sp>
    </p:spTree>
    <p:extLst>
      <p:ext uri="{BB962C8B-B14F-4D97-AF65-F5344CB8AC3E}">
        <p14:creationId xmlns:p14="http://schemas.microsoft.com/office/powerpoint/2010/main" val="52186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5302" y="999853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🧩</a:t>
            </a:r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 Spark Curiosity and Learning with [Brand] Educational Toys! </a:t>
            </a:r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</a:t>
            </a:r>
            <a:endParaRPr lang="en-US" sz="18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Discover a world of fun and knowledge with our interactive toys. Ignite imagination and promote early learning. #PlayAndLearn</a:t>
            </a:r>
            <a:endParaRPr lang="en-US" sz="18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Google Shape;180;g25073e1ac4a_0_145" descr="Text&#10;&#10;Description automatically generated">
            <a:extLst>
              <a:ext uri="{FF2B5EF4-FFF2-40B4-BE49-F238E27FC236}">
                <a16:creationId xmlns:a16="http://schemas.microsoft.com/office/drawing/2014/main" id="{ADEA0594-A893-EC63-774E-C0345F0296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2;g25073e1ac4a_0_145">
            <a:extLst>
              <a:ext uri="{FF2B5EF4-FFF2-40B4-BE49-F238E27FC236}">
                <a16:creationId xmlns:a16="http://schemas.microsoft.com/office/drawing/2014/main" id="{7C719883-A69E-5406-25D9-8B5B2C9F1450}"/>
              </a:ext>
            </a:extLst>
          </p:cNvPr>
          <p:cNvSpPr txBox="1"/>
          <p:nvPr/>
        </p:nvSpPr>
        <p:spPr>
          <a:xfrm>
            <a:off x="1473300" y="626050"/>
            <a:ext cx="5719200" cy="7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800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A68C1-9A16-280C-855F-84BE5C8BF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21A07B7-A8ED-EFEE-5AC8-FF1AA49A1EC1}"/>
              </a:ext>
            </a:extLst>
          </p:cNvPr>
          <p:cNvSpPr/>
          <p:nvPr/>
        </p:nvSpPr>
        <p:spPr>
          <a:xfrm>
            <a:off x="3838786" y="579894"/>
            <a:ext cx="3559542" cy="13235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Advertising Technique: </a:t>
            </a:r>
            <a:r>
              <a:rPr lang="en-GB" i="1" u="sng" dirty="0">
                <a:latin typeface="Comic Sans MS" panose="030F0702030302020204" pitchFamily="66" charset="0"/>
              </a:rPr>
              <a:t>Emotional Appeal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0485C-3F67-A0C4-F15C-F6528645F9B3}"/>
              </a:ext>
            </a:extLst>
          </p:cNvPr>
          <p:cNvSpPr/>
          <p:nvPr/>
        </p:nvSpPr>
        <p:spPr>
          <a:xfrm>
            <a:off x="3753800" y="3361430"/>
            <a:ext cx="4633245" cy="15981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Target: Children, and Parents looking for engaging and educational toys 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for their children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72B95-B8E5-1A8D-1A14-AD36ED6A4D50}"/>
              </a:ext>
            </a:extLst>
          </p:cNvPr>
          <p:cNvSpPr txBox="1"/>
          <p:nvPr/>
        </p:nvSpPr>
        <p:spPr>
          <a:xfrm>
            <a:off x="1864800" y="79200"/>
            <a:ext cx="47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Social Media Advertising</a:t>
            </a:r>
          </a:p>
        </p:txBody>
      </p:sp>
    </p:spTree>
    <p:extLst>
      <p:ext uri="{BB962C8B-B14F-4D97-AF65-F5344CB8AC3E}">
        <p14:creationId xmlns:p14="http://schemas.microsoft.com/office/powerpoint/2010/main" val="385622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353" y="2082298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🍿 Create Unforgettable Moments with [Movie Streaming Service] Family Movie Night! 🎥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Gather the family for a cinematic adventure. Enjoy quality time and laughter together. #FamilyFun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91AEE-535D-8EC1-D312-C6A1EF9A1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1C980-5005-A9CE-F88E-F9B49C8328A4}"/>
              </a:ext>
            </a:extLst>
          </p:cNvPr>
          <p:cNvSpPr txBox="1"/>
          <p:nvPr/>
        </p:nvSpPr>
        <p:spPr>
          <a:xfrm>
            <a:off x="1923385" y="332086"/>
            <a:ext cx="4778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What Type of Social Media Advertising is this?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Who is the target?</a:t>
            </a:r>
          </a:p>
        </p:txBody>
      </p:sp>
    </p:spTree>
    <p:extLst>
      <p:ext uri="{BB962C8B-B14F-4D97-AF65-F5344CB8AC3E}">
        <p14:creationId xmlns:p14="http://schemas.microsoft.com/office/powerpoint/2010/main" val="329141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2707" y="969115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🍿 Create Unforgettable Moments with [Movie Streaming Service] Family Movie Night! 🎥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Gather the family for a cinematic adventure. Enjoy quality time and laughter together. #FamilyFun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1372F-656C-4B0D-BAC7-45E818DAEA85}"/>
              </a:ext>
            </a:extLst>
          </p:cNvPr>
          <p:cNvSpPr txBox="1"/>
          <p:nvPr/>
        </p:nvSpPr>
        <p:spPr>
          <a:xfrm>
            <a:off x="1864800" y="79200"/>
            <a:ext cx="47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Social Media Advertising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91AEE-535D-8EC1-D312-C6A1EF9A1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2347857-D7E7-D121-7EA5-15FCAF4FF496}"/>
              </a:ext>
            </a:extLst>
          </p:cNvPr>
          <p:cNvSpPr/>
          <p:nvPr/>
        </p:nvSpPr>
        <p:spPr>
          <a:xfrm>
            <a:off x="3838786" y="579894"/>
            <a:ext cx="3559542" cy="13235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Advertising Technique: </a:t>
            </a:r>
            <a:r>
              <a:rPr lang="en-GB" i="1" u="sng" dirty="0">
                <a:latin typeface="Comic Sans MS" panose="030F0702030302020204" pitchFamily="66" charset="0"/>
              </a:rPr>
              <a:t>Emotional Appeal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D5376B-2B6F-E1D7-8F1F-E7DD43673A5A}"/>
              </a:ext>
            </a:extLst>
          </p:cNvPr>
          <p:cNvSpPr/>
          <p:nvPr/>
        </p:nvSpPr>
        <p:spPr>
          <a:xfrm>
            <a:off x="4279900" y="3583071"/>
            <a:ext cx="5166069" cy="16804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Target: Children, and Parents seeking family-friendly entertainment options 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and quality bonding time.</a:t>
            </a:r>
          </a:p>
        </p:txBody>
      </p:sp>
    </p:spTree>
    <p:extLst>
      <p:ext uri="{BB962C8B-B14F-4D97-AF65-F5344CB8AC3E}">
        <p14:creationId xmlns:p14="http://schemas.microsoft.com/office/powerpoint/2010/main" val="624360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353" y="2082298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👨‍👩‍👧‍👦 Strengthen Your Parenting Skills with [Workshop Name]! 👪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Join our interactive workshop for expert guidance and support. Elevate your parenting journey. #EmpoweredParents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BB219-D770-BDD7-72EE-51A6A59DA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73C24-24CD-5F01-A1ED-8A72DE07E9BA}"/>
              </a:ext>
            </a:extLst>
          </p:cNvPr>
          <p:cNvSpPr txBox="1"/>
          <p:nvPr/>
        </p:nvSpPr>
        <p:spPr>
          <a:xfrm>
            <a:off x="1923385" y="332086"/>
            <a:ext cx="4778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What Type of Social Media Advertising is this?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Who is the target?</a:t>
            </a:r>
          </a:p>
        </p:txBody>
      </p:sp>
    </p:spTree>
    <p:extLst>
      <p:ext uri="{BB962C8B-B14F-4D97-AF65-F5344CB8AC3E}">
        <p14:creationId xmlns:p14="http://schemas.microsoft.com/office/powerpoint/2010/main" val="77530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353" y="2082298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👨‍👩‍👧‍👦 Strengthen Your Parenting Skills with [Workshop Name]! 👪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Join our interactive workshop for expert guidance and support. Elevate your parenting journey. #EmpoweredParents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848AF-8AB0-C631-0084-0A4D0D5E1BD5}"/>
              </a:ext>
            </a:extLst>
          </p:cNvPr>
          <p:cNvSpPr txBox="1"/>
          <p:nvPr/>
        </p:nvSpPr>
        <p:spPr>
          <a:xfrm>
            <a:off x="1864800" y="79200"/>
            <a:ext cx="47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Social Media Advertising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BB219-D770-BDD7-72EE-51A6A59DA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DFF9F7-8751-D7DD-A82B-0346ED085113}"/>
              </a:ext>
            </a:extLst>
          </p:cNvPr>
          <p:cNvSpPr/>
          <p:nvPr/>
        </p:nvSpPr>
        <p:spPr>
          <a:xfrm>
            <a:off x="3838786" y="579894"/>
            <a:ext cx="3559542" cy="13235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Advertising Technique: </a:t>
            </a:r>
            <a:r>
              <a:rPr lang="en-GB" i="1" u="sng" dirty="0">
                <a:latin typeface="Comic Sans MS" panose="030F0702030302020204" pitchFamily="66" charset="0"/>
              </a:rPr>
              <a:t>Special Offer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CF13B6-E100-F064-2AA4-06EB470D70B3}"/>
              </a:ext>
            </a:extLst>
          </p:cNvPr>
          <p:cNvSpPr/>
          <p:nvPr/>
        </p:nvSpPr>
        <p:spPr>
          <a:xfrm>
            <a:off x="3487425" y="3711891"/>
            <a:ext cx="4262264" cy="13819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Target: Parents seeking parenting advice and strategies to enhance their parenting skills</a:t>
            </a:r>
          </a:p>
        </p:txBody>
      </p:sp>
    </p:spTree>
    <p:extLst>
      <p:ext uri="{BB962C8B-B14F-4D97-AF65-F5344CB8AC3E}">
        <p14:creationId xmlns:p14="http://schemas.microsoft.com/office/powerpoint/2010/main" val="214899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5BD3EB-6296-49BD-A7CA-FE4D60BB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2133600" cy="861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A81FC-8F5C-5C4A-E8F7-E4A4580359EB}"/>
              </a:ext>
            </a:extLst>
          </p:cNvPr>
          <p:cNvSpPr txBox="1"/>
          <p:nvPr/>
        </p:nvSpPr>
        <p:spPr>
          <a:xfrm>
            <a:off x="1923385" y="332086"/>
            <a:ext cx="4778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What Type of Social Media Advertising is this?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</a:rPr>
              <a:t>Who is the target?</a:t>
            </a:r>
          </a:p>
        </p:txBody>
      </p:sp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7D5B22-3BC8-0A21-4CD6-1B805650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353" y="2082298"/>
            <a:ext cx="4191724" cy="3143793"/>
          </a:xfrm>
          <a:prstGeom prst="rect">
            <a:avLst/>
          </a:prstGeom>
        </p:spPr>
      </p:pic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17E8F0C-961D-DF81-CDCC-399DD814052F}"/>
              </a:ext>
            </a:extLst>
          </p:cNvPr>
          <p:cNvSpPr/>
          <p:nvPr/>
        </p:nvSpPr>
        <p:spPr>
          <a:xfrm>
            <a:off x="2044700" y="1838505"/>
            <a:ext cx="4470400" cy="203499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☕ Start Your Day Right with [Coffee Shop] Brews! ☀️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Segoe UI Emoji" panose="020B0502040204020203" pitchFamily="34" charset="0"/>
              </a:rPr>
              <a:t>Indulge in the rich aroma and flavor of our handcrafted coffees. Your daily dose of happiness awaits. #MorningMood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538CE-A11A-5BF2-9280-73FFA2523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172" y="209022"/>
            <a:ext cx="2303140" cy="22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8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940</Words>
  <Application>Microsoft Office PowerPoint</Application>
  <PresentationFormat>On-screen Show (16:9)</PresentationFormat>
  <Paragraphs>81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Bigfishdesign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Bates</dc:creator>
  <cp:lastModifiedBy>Vicky ORourke</cp:lastModifiedBy>
  <cp:revision>27</cp:revision>
  <dcterms:created xsi:type="dcterms:W3CDTF">2015-09-17T14:35:04Z</dcterms:created>
  <dcterms:modified xsi:type="dcterms:W3CDTF">2023-10-12T18:49:54Z</dcterms:modified>
</cp:coreProperties>
</file>