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8" r:id="rId2"/>
    <p:sldId id="257" r:id="rId3"/>
    <p:sldId id="273" r:id="rId4"/>
    <p:sldId id="288" r:id="rId5"/>
    <p:sldId id="274" r:id="rId6"/>
    <p:sldId id="289" r:id="rId7"/>
    <p:sldId id="275" r:id="rId8"/>
    <p:sldId id="290" r:id="rId9"/>
    <p:sldId id="276" r:id="rId10"/>
    <p:sldId id="291" r:id="rId11"/>
    <p:sldId id="277" r:id="rId12"/>
    <p:sldId id="283" r:id="rId13"/>
    <p:sldId id="284" r:id="rId14"/>
    <p:sldId id="285" r:id="rId15"/>
    <p:sldId id="286" r:id="rId16"/>
    <p:sldId id="287" r:id="rId17"/>
    <p:sldId id="264" r:id="rId18"/>
    <p:sldId id="265" r:id="rId19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23A83"/>
    <a:srgbClr val="E46839"/>
    <a:srgbClr val="A8CB3A"/>
    <a:srgbClr val="1A5892"/>
    <a:srgbClr val="C82537"/>
    <a:srgbClr val="DC3555"/>
    <a:srgbClr val="39AB49"/>
    <a:srgbClr val="CFE2B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252BF10-4D1D-46BE-A1C9-5306169B2FFB}" v="1" dt="2023-10-10T19:11:20.839"/>
    <p1510:client id="{8F35F9A1-D59C-44ED-B1F9-D6C772EC6C88}" v="6" dt="2023-10-12T18:49:48.61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1"/>
    <p:restoredTop sz="96357" autoAdjust="0"/>
  </p:normalViewPr>
  <p:slideViewPr>
    <p:cSldViewPr snapToGrid="0" snapToObjects="1">
      <p:cViewPr varScale="1">
        <p:scale>
          <a:sx n="105" d="100"/>
          <a:sy n="105" d="100"/>
        </p:scale>
        <p:origin x="160" y="56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Vicky ORourke" userId="77c6088f-2a7e-411c-a42e-754dea1e0e9b" providerId="ADAL" clId="{0252BF10-4D1D-46BE-A1C9-5306169B2FFB}"/>
    <pc:docChg chg="modSld">
      <pc:chgData name="Vicky ORourke" userId="77c6088f-2a7e-411c-a42e-754dea1e0e9b" providerId="ADAL" clId="{0252BF10-4D1D-46BE-A1C9-5306169B2FFB}" dt="2023-10-10T19:11:20.839" v="5"/>
      <pc:docMkLst>
        <pc:docMk/>
      </pc:docMkLst>
      <pc:sldChg chg="modSp mod">
        <pc:chgData name="Vicky ORourke" userId="77c6088f-2a7e-411c-a42e-754dea1e0e9b" providerId="ADAL" clId="{0252BF10-4D1D-46BE-A1C9-5306169B2FFB}" dt="2023-10-10T19:10:52.043" v="4" actId="403"/>
        <pc:sldMkLst>
          <pc:docMk/>
          <pc:sldMk cId="3343186299" sldId="258"/>
        </pc:sldMkLst>
        <pc:spChg chg="mod">
          <ac:chgData name="Vicky ORourke" userId="77c6088f-2a7e-411c-a42e-754dea1e0e9b" providerId="ADAL" clId="{0252BF10-4D1D-46BE-A1C9-5306169B2FFB}" dt="2023-10-10T19:10:52.043" v="4" actId="403"/>
          <ac:spMkLst>
            <pc:docMk/>
            <pc:sldMk cId="3343186299" sldId="258"/>
            <ac:spMk id="7" creationId="{1A8DCEBB-F768-4A39-B602-F973969BE167}"/>
          </ac:spMkLst>
        </pc:spChg>
      </pc:sldChg>
      <pc:sldChg chg="addSp modSp">
        <pc:chgData name="Vicky ORourke" userId="77c6088f-2a7e-411c-a42e-754dea1e0e9b" providerId="ADAL" clId="{0252BF10-4D1D-46BE-A1C9-5306169B2FFB}" dt="2023-10-10T19:11:20.839" v="5"/>
        <pc:sldMkLst>
          <pc:docMk/>
          <pc:sldMk cId="811057399" sldId="265"/>
        </pc:sldMkLst>
        <pc:spChg chg="add mod">
          <ac:chgData name="Vicky ORourke" userId="77c6088f-2a7e-411c-a42e-754dea1e0e9b" providerId="ADAL" clId="{0252BF10-4D1D-46BE-A1C9-5306169B2FFB}" dt="2023-10-10T19:11:20.839" v="5"/>
          <ac:spMkLst>
            <pc:docMk/>
            <pc:sldMk cId="811057399" sldId="265"/>
            <ac:spMk id="4" creationId="{A47A54C1-C51B-AC5D-5A9B-5C85E51105B0}"/>
          </ac:spMkLst>
        </pc:spChg>
      </pc:sldChg>
    </pc:docChg>
  </pc:docChgLst>
  <pc:docChgLst>
    <pc:chgData name="Vicky O'Rourke" clId="Web-{8F35F9A1-D59C-44ED-B1F9-D6C772EC6C88}"/>
    <pc:docChg chg="modSld">
      <pc:chgData name="Vicky O'Rourke" userId="" providerId="" clId="Web-{8F35F9A1-D59C-44ED-B1F9-D6C772EC6C88}" dt="2023-10-12T18:49:48.410" v="3" actId="14100"/>
      <pc:docMkLst>
        <pc:docMk/>
      </pc:docMkLst>
      <pc:sldChg chg="modSp">
        <pc:chgData name="Vicky O'Rourke" userId="" providerId="" clId="Web-{8F35F9A1-D59C-44ED-B1F9-D6C772EC6C88}" dt="2023-10-12T18:49:48.410" v="3" actId="14100"/>
        <pc:sldMkLst>
          <pc:docMk/>
          <pc:sldMk cId="811057399" sldId="265"/>
        </pc:sldMkLst>
        <pc:spChg chg="mod">
          <ac:chgData name="Vicky O'Rourke" userId="" providerId="" clId="Web-{8F35F9A1-D59C-44ED-B1F9-D6C772EC6C88}" dt="2023-10-12T18:49:48.410" v="3" actId="14100"/>
          <ac:spMkLst>
            <pc:docMk/>
            <pc:sldMk cId="811057399" sldId="265"/>
            <ac:spMk id="4" creationId="{A47A54C1-C51B-AC5D-5A9B-5C85E51105B0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E4CFC-4668-2E40-863D-67A1A4CC350C}" type="datetimeFigureOut">
              <a:rPr lang="en-US" smtClean="0"/>
              <a:t>10/12/2023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A5E2B-09D4-8B4E-9F9E-77953DFC32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46017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E4CFC-4668-2E40-863D-67A1A4CC350C}" type="datetimeFigureOut">
              <a:rPr lang="en-US" smtClean="0"/>
              <a:t>10/12/2023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A5E2B-09D4-8B4E-9F9E-77953DFC32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37178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E4CFC-4668-2E40-863D-67A1A4CC350C}" type="datetimeFigureOut">
              <a:rPr lang="en-US" smtClean="0"/>
              <a:t>10/12/2023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A5E2B-09D4-8B4E-9F9E-77953DFC32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97626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E4CFC-4668-2E40-863D-67A1A4CC350C}" type="datetimeFigureOut">
              <a:rPr lang="en-US" smtClean="0"/>
              <a:t>10/12/2023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A5E2B-09D4-8B4E-9F9E-77953DFC32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29017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E4CFC-4668-2E40-863D-67A1A4CC350C}" type="datetimeFigureOut">
              <a:rPr lang="en-US" smtClean="0"/>
              <a:t>10/12/2023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A5E2B-09D4-8B4E-9F9E-77953DFC32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49251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E4CFC-4668-2E40-863D-67A1A4CC350C}" type="datetimeFigureOut">
              <a:rPr lang="en-US" smtClean="0"/>
              <a:t>10/12/2023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A5E2B-09D4-8B4E-9F9E-77953DFC32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2725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E4CFC-4668-2E40-863D-67A1A4CC350C}" type="datetimeFigureOut">
              <a:rPr lang="en-US" smtClean="0"/>
              <a:t>10/12/2023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A5E2B-09D4-8B4E-9F9E-77953DFC32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9532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E4CFC-4668-2E40-863D-67A1A4CC350C}" type="datetimeFigureOut">
              <a:rPr lang="en-US" smtClean="0"/>
              <a:t>10/12/2023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A5E2B-09D4-8B4E-9F9E-77953DFC32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87277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E4CFC-4668-2E40-863D-67A1A4CC350C}" type="datetimeFigureOut">
              <a:rPr lang="en-US" smtClean="0"/>
              <a:t>10/12/2023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A5E2B-09D4-8B4E-9F9E-77953DFC32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15696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E4CFC-4668-2E40-863D-67A1A4CC350C}" type="datetimeFigureOut">
              <a:rPr lang="en-US" smtClean="0"/>
              <a:t>10/12/2023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A5E2B-09D4-8B4E-9F9E-77953DFC32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19378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E4CFC-4668-2E40-863D-67A1A4CC350C}" type="datetimeFigureOut">
              <a:rPr lang="en-US" smtClean="0"/>
              <a:t>10/12/2023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A5E2B-09D4-8B4E-9F9E-77953DFC32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7255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BE4CFC-4668-2E40-863D-67A1A4CC350C}" type="datetimeFigureOut">
              <a:rPr lang="en-US" smtClean="0"/>
              <a:t>10/12/2023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9A5E2B-09D4-8B4E-9F9E-77953DFC32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06301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g"/><Relationship Id="rId4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g"/><Relationship Id="rId4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g"/><Relationship Id="rId4" Type="http://schemas.openxmlformats.org/officeDocument/2006/relationships/image" Target="../media/image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g"/><Relationship Id="rId4" Type="http://schemas.openxmlformats.org/officeDocument/2006/relationships/image" Target="../media/image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g"/><Relationship Id="rId4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g"/><Relationship Id="rId4" Type="http://schemas.openxmlformats.org/officeDocument/2006/relationships/image" Target="../media/image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svg"/><Relationship Id="rId3" Type="http://schemas.openxmlformats.org/officeDocument/2006/relationships/image" Target="../media/image2.png"/><Relationship Id="rId7" Type="http://schemas.openxmlformats.org/officeDocument/2006/relationships/image" Target="../media/image18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svg"/><Relationship Id="rId5" Type="http://schemas.openxmlformats.org/officeDocument/2006/relationships/image" Target="../media/image16.png"/><Relationship Id="rId4" Type="http://schemas.openxmlformats.org/officeDocument/2006/relationships/image" Target="../media/image15.png"/><Relationship Id="rId9" Type="http://schemas.openxmlformats.org/officeDocument/2006/relationships/hyperlink" Target="https://clipart-library.com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7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picture containing text, LEGO, toy&#10;&#10;Description automatically generated">
            <a:extLst>
              <a:ext uri="{FF2B5EF4-FFF2-40B4-BE49-F238E27FC236}">
                <a16:creationId xmlns:a16="http://schemas.microsoft.com/office/drawing/2014/main" id="{01330A5E-D4E4-4FF5-AA36-6F5F4579039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12896" y="930932"/>
            <a:ext cx="2783101" cy="3478384"/>
          </a:xfr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64AA6A1F-4A5C-4C85-A441-906A1A0FF0F3}"/>
              </a:ext>
            </a:extLst>
          </p:cNvPr>
          <p:cNvSpPr/>
          <p:nvPr/>
        </p:nvSpPr>
        <p:spPr>
          <a:xfrm>
            <a:off x="4039720" y="0"/>
            <a:ext cx="5104280" cy="5143500"/>
          </a:xfrm>
          <a:prstGeom prst="rect">
            <a:avLst/>
          </a:prstGeom>
          <a:solidFill>
            <a:srgbClr val="A8CB3A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A8DCEBB-F768-4A39-B602-F973969BE167}"/>
              </a:ext>
            </a:extLst>
          </p:cNvPr>
          <p:cNvSpPr txBox="1"/>
          <p:nvPr/>
        </p:nvSpPr>
        <p:spPr>
          <a:xfrm>
            <a:off x="4630221" y="1663809"/>
            <a:ext cx="3959104" cy="1754326"/>
          </a:xfrm>
          <a:prstGeom prst="rect">
            <a:avLst/>
          </a:prstGeom>
          <a:solidFill>
            <a:srgbClr val="723A83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IE" sz="3600" b="1" dirty="0">
                <a:solidFill>
                  <a:srgbClr val="E46839"/>
                </a:solidFill>
                <a:latin typeface="Comic Sans MS" panose="030F0702030302020204" pitchFamily="66" charset="0"/>
              </a:rPr>
              <a:t>Lesson Plan:</a:t>
            </a:r>
            <a:br>
              <a:rPr lang="en-IE" sz="3600" b="1" dirty="0">
                <a:solidFill>
                  <a:srgbClr val="E46839"/>
                </a:solidFill>
                <a:latin typeface="Comic Sans MS" panose="030F0702030302020204" pitchFamily="66" charset="0"/>
              </a:rPr>
            </a:br>
            <a:r>
              <a:rPr lang="en-IE" sz="3600" b="1" dirty="0">
                <a:solidFill>
                  <a:srgbClr val="E46839"/>
                </a:solidFill>
                <a:latin typeface="Comic Sans MS" panose="030F0702030302020204" pitchFamily="66" charset="0"/>
              </a:rPr>
              <a:t>Social Media</a:t>
            </a:r>
            <a:br>
              <a:rPr lang="en-IE" sz="3600" b="1" dirty="0">
                <a:solidFill>
                  <a:srgbClr val="E46839"/>
                </a:solidFill>
                <a:latin typeface="Comic Sans MS" panose="030F0702030302020204" pitchFamily="66" charset="0"/>
              </a:rPr>
            </a:br>
            <a:r>
              <a:rPr lang="en-IE" sz="3600" b="1" dirty="0">
                <a:solidFill>
                  <a:srgbClr val="E46839"/>
                </a:solidFill>
                <a:latin typeface="Comic Sans MS" panose="030F0702030302020204" pitchFamily="66" charset="0"/>
              </a:rPr>
              <a:t>10 – 12 Years</a:t>
            </a:r>
          </a:p>
        </p:txBody>
      </p:sp>
      <p:pic>
        <p:nvPicPr>
          <p:cNvPr id="14" name="Picture 13" descr="Text&#10;&#10;Description automatically generated">
            <a:extLst>
              <a:ext uri="{FF2B5EF4-FFF2-40B4-BE49-F238E27FC236}">
                <a16:creationId xmlns:a16="http://schemas.microsoft.com/office/drawing/2014/main" id="{FC87E02D-E227-40FF-A77D-18B47A73244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133600" cy="861974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A1CBE4BE-03C7-42AF-B67A-035C3FABEE3A}"/>
              </a:ext>
            </a:extLst>
          </p:cNvPr>
          <p:cNvSpPr txBox="1"/>
          <p:nvPr/>
        </p:nvSpPr>
        <p:spPr>
          <a:xfrm>
            <a:off x="-129823" y="4567738"/>
            <a:ext cx="42654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E" sz="2400" b="1" dirty="0">
                <a:solidFill>
                  <a:srgbClr val="1A5892"/>
                </a:solidFill>
                <a:latin typeface="Verdana Pro SemiBold" panose="020B0704030504040204" pitchFamily="34" charset="0"/>
              </a:rPr>
              <a:t>Media Literacy for All</a:t>
            </a:r>
          </a:p>
        </p:txBody>
      </p:sp>
    </p:spTree>
    <p:extLst>
      <p:ext uri="{BB962C8B-B14F-4D97-AF65-F5344CB8AC3E}">
        <p14:creationId xmlns:p14="http://schemas.microsoft.com/office/powerpoint/2010/main" val="334318629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Text&#10;&#10;Description automatically generated">
            <a:extLst>
              <a:ext uri="{FF2B5EF4-FFF2-40B4-BE49-F238E27FC236}">
                <a16:creationId xmlns:a16="http://schemas.microsoft.com/office/drawing/2014/main" id="{0D5BD3EB-6296-49BD-A7CA-FE4D60BB7A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10400" y="0"/>
            <a:ext cx="2133600" cy="861974"/>
          </a:xfrm>
          <a:prstGeom prst="rect">
            <a:avLst/>
          </a:prstGeom>
        </p:spPr>
      </p:pic>
      <p:pic>
        <p:nvPicPr>
          <p:cNvPr id="3" name="Picture 2" descr="A picture containing text, toy&#10;&#10;Description automatically generated">
            <a:extLst>
              <a:ext uri="{FF2B5EF4-FFF2-40B4-BE49-F238E27FC236}">
                <a16:creationId xmlns:a16="http://schemas.microsoft.com/office/drawing/2014/main" id="{DB7D5B22-3BC8-0A21-4CD6-1B8056505C9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225353" y="2082298"/>
            <a:ext cx="4191724" cy="3143793"/>
          </a:xfrm>
          <a:prstGeom prst="rect">
            <a:avLst/>
          </a:prstGeom>
        </p:spPr>
      </p:pic>
      <p:sp>
        <p:nvSpPr>
          <p:cNvPr id="4" name="Rectangle: Single Corner Snipped 3">
            <a:extLst>
              <a:ext uri="{FF2B5EF4-FFF2-40B4-BE49-F238E27FC236}">
                <a16:creationId xmlns:a16="http://schemas.microsoft.com/office/drawing/2014/main" id="{C17E8F0C-961D-DF81-CDCC-399DD814052F}"/>
              </a:ext>
            </a:extLst>
          </p:cNvPr>
          <p:cNvSpPr/>
          <p:nvPr/>
        </p:nvSpPr>
        <p:spPr>
          <a:xfrm>
            <a:off x="2044700" y="1838505"/>
            <a:ext cx="4470400" cy="2034995"/>
          </a:xfrm>
          <a:prstGeom prst="snip1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mic Sans MS" panose="030F0702030302020204" pitchFamily="66" charset="0"/>
                <a:ea typeface="Times New Roman" panose="02020603050405020304" pitchFamily="18" charset="0"/>
                <a:cs typeface="Segoe UI Emoji" panose="020B0502040204020203" pitchFamily="34" charset="0"/>
              </a:rPr>
              <a:t>☕ Start Your Day Right with [Coffee Shop] Brews! ☀️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mic Sans MS" panose="030F0702030302020204" pitchFamily="66" charset="0"/>
                <a:ea typeface="Times New Roman" panose="02020603050405020304" pitchFamily="18" charset="0"/>
                <a:cs typeface="Segoe UI Emoji" panose="020B0502040204020203" pitchFamily="34" charset="0"/>
              </a:rPr>
              <a:t>Indulge in the rich aroma and flavor of our handcrafted coffees. Your daily dose of happiness awaits. #MorningMood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EC538CE-A11A-5BF2-9280-73FFA252380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93172" y="209022"/>
            <a:ext cx="2303140" cy="2298651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1D655D64-6E67-EE50-1767-4FC58300159B}"/>
              </a:ext>
            </a:extLst>
          </p:cNvPr>
          <p:cNvSpPr txBox="1"/>
          <p:nvPr/>
        </p:nvSpPr>
        <p:spPr>
          <a:xfrm>
            <a:off x="1864800" y="79200"/>
            <a:ext cx="4766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>
                <a:solidFill>
                  <a:srgbClr val="FF0000"/>
                </a:solidFill>
                <a:latin typeface="Comic Sans MS" panose="030F0702030302020204" pitchFamily="66" charset="0"/>
              </a:rPr>
              <a:t>Social Media Advertising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F1EBCD27-BB43-16B0-FA43-499BECC64D76}"/>
              </a:ext>
            </a:extLst>
          </p:cNvPr>
          <p:cNvSpPr/>
          <p:nvPr/>
        </p:nvSpPr>
        <p:spPr>
          <a:xfrm>
            <a:off x="3838786" y="579894"/>
            <a:ext cx="3559542" cy="1323511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latin typeface="Comic Sans MS" panose="030F0702030302020204" pitchFamily="66" charset="0"/>
              </a:rPr>
              <a:t>Advertising Technique: </a:t>
            </a:r>
            <a:r>
              <a:rPr lang="en-GB" i="1" u="sng" dirty="0">
                <a:latin typeface="Comic Sans MS" panose="030F0702030302020204" pitchFamily="66" charset="0"/>
              </a:rPr>
              <a:t>Special Offer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E9C2D2F2-3887-F632-553E-71B5ED5DBED8}"/>
              </a:ext>
            </a:extLst>
          </p:cNvPr>
          <p:cNvSpPr/>
          <p:nvPr/>
        </p:nvSpPr>
        <p:spPr>
          <a:xfrm>
            <a:off x="3487425" y="3711891"/>
            <a:ext cx="4262264" cy="1381925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latin typeface="Comic Sans MS" panose="030F0702030302020204" pitchFamily="66" charset="0"/>
              </a:rPr>
              <a:t>Target: Sports enthusiasts, young adults, teenagers seeking an energy boost</a:t>
            </a:r>
          </a:p>
        </p:txBody>
      </p:sp>
    </p:spTree>
    <p:extLst>
      <p:ext uri="{BB962C8B-B14F-4D97-AF65-F5344CB8AC3E}">
        <p14:creationId xmlns:p14="http://schemas.microsoft.com/office/powerpoint/2010/main" val="396134282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Text&#10;&#10;Description automatically generated">
            <a:extLst>
              <a:ext uri="{FF2B5EF4-FFF2-40B4-BE49-F238E27FC236}">
                <a16:creationId xmlns:a16="http://schemas.microsoft.com/office/drawing/2014/main" id="{0D5BD3EB-6296-49BD-A7CA-FE4D60BB7A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10400" y="0"/>
            <a:ext cx="2133600" cy="861974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8FFFF34D-D057-0862-B648-9A106CAD79A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24585" y="1617108"/>
            <a:ext cx="2681888" cy="201141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7A7FBE0-0BB8-843B-010C-AC173638B195}"/>
              </a:ext>
            </a:extLst>
          </p:cNvPr>
          <p:cNvSpPr txBox="1"/>
          <p:nvPr/>
        </p:nvSpPr>
        <p:spPr>
          <a:xfrm>
            <a:off x="1553582" y="1223924"/>
            <a:ext cx="5031368" cy="34778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ea typeface="Times New Roman" panose="02020603050405020304" pitchFamily="18" charset="0"/>
                <a:cs typeface="Segoe UI Emoji" panose="020B0502040204020203" pitchFamily="34" charset="0"/>
              </a:rPr>
              <a:t>🌟</a:t>
            </a:r>
            <a:r>
              <a:rPr kumimoji="0" lang="en-US" sz="20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ea typeface="Times New Roman" panose="02020603050405020304" pitchFamily="18" charset="0"/>
                <a:cs typeface="Cambria" panose="02040503050406030204" pitchFamily="18" charset="0"/>
              </a:rPr>
              <a:t> Brighten Someone's Day with Love and Flowers! </a:t>
            </a:r>
            <a:r>
              <a:rPr kumimoji="0" lang="en-US" sz="20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ea typeface="Times New Roman" panose="02020603050405020304" pitchFamily="18" charset="0"/>
                <a:cs typeface="Segoe UI Emoji" panose="020B0502040204020203" pitchFamily="34" charset="0"/>
              </a:rPr>
              <a:t>🌼</a:t>
            </a:r>
            <a:r>
              <a:rPr kumimoji="0" lang="en-US" sz="20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ea typeface="Times New Roman" panose="02020603050405020304" pitchFamily="18" charset="0"/>
                <a:cs typeface="Cambria" panose="02040503050406030204" pitchFamily="18" charset="0"/>
              </a:rPr>
              <a:t> Share heartfelt moments with our enchanting flower bouquets. Every petal tells a story of love and care. Send a burst of happiness to your loved ones today. Experience the joy of giving and make memories that last a lifetime. Order now to spread love and smiles! #ShareHappiness #MomentsOfLove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mic Sans MS" panose="030F0702030302020204" pitchFamily="66" charset="0"/>
              <a:ea typeface="Times New Roman" panose="02020603050405020304" pitchFamily="18" charset="0"/>
              <a:cs typeface="Cambria" panose="02040503050406030204" pitchFamily="18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ea typeface="Times New Roman" panose="02020603050405020304" pitchFamily="18" charset="0"/>
                <a:cs typeface="Cambria" panose="02040503050406030204" pitchFamily="18" charset="0"/>
              </a:rPr>
              <a:t> 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mic Sans MS" panose="030F0702030302020204" pitchFamily="66" charset="0"/>
              <a:ea typeface="Times New Roman" panose="02020603050405020304" pitchFamily="18" charset="0"/>
              <a:cs typeface="Cambria" panose="02040503050406030204" pitchFamily="18" charset="0"/>
            </a:endParaRPr>
          </a:p>
        </p:txBody>
      </p:sp>
      <p:pic>
        <p:nvPicPr>
          <p:cNvPr id="11" name="Picture 10" descr="Pink Ranunculus flowers with green centers at various stages of openness">
            <a:extLst>
              <a:ext uri="{FF2B5EF4-FFF2-40B4-BE49-F238E27FC236}">
                <a16:creationId xmlns:a16="http://schemas.microsoft.com/office/drawing/2014/main" id="{F3858653-26D5-FB23-DCCB-F0EF24275D1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22435" y="2758674"/>
            <a:ext cx="2681889" cy="1787926"/>
          </a:xfrm>
          <a:prstGeom prst="rect">
            <a:avLst/>
          </a:prstGeom>
        </p:spPr>
      </p:pic>
      <p:sp>
        <p:nvSpPr>
          <p:cNvPr id="5" name="Flowchart: Alternate Process 4">
            <a:extLst>
              <a:ext uri="{FF2B5EF4-FFF2-40B4-BE49-F238E27FC236}">
                <a16:creationId xmlns:a16="http://schemas.microsoft.com/office/drawing/2014/main" id="{43E9A8A4-875F-B534-B904-EAE8BC512AF3}"/>
              </a:ext>
            </a:extLst>
          </p:cNvPr>
          <p:cNvSpPr/>
          <p:nvPr/>
        </p:nvSpPr>
        <p:spPr>
          <a:xfrm>
            <a:off x="2139950" y="176174"/>
            <a:ext cx="3895725" cy="685800"/>
          </a:xfrm>
          <a:prstGeom prst="flowChartAlternateProcess">
            <a:avLst/>
          </a:prstGeom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rgbClr val="FF0000"/>
                </a:solidFill>
                <a:latin typeface="Comic Sans MS" panose="030F0702030302020204" pitchFamily="66" charset="0"/>
              </a:rPr>
              <a:t>What’s the technique used in this example?</a:t>
            </a:r>
          </a:p>
        </p:txBody>
      </p:sp>
    </p:spTree>
    <p:extLst>
      <p:ext uri="{BB962C8B-B14F-4D97-AF65-F5344CB8AC3E}">
        <p14:creationId xmlns:p14="http://schemas.microsoft.com/office/powerpoint/2010/main" val="13035190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Text&#10;&#10;Description automatically generated">
            <a:extLst>
              <a:ext uri="{FF2B5EF4-FFF2-40B4-BE49-F238E27FC236}">
                <a16:creationId xmlns:a16="http://schemas.microsoft.com/office/drawing/2014/main" id="{0D5BD3EB-6296-49BD-A7CA-FE4D60BB7A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10400" y="0"/>
            <a:ext cx="2133600" cy="861974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8FFFF34D-D057-0862-B648-9A106CAD79A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24584" y="1617108"/>
            <a:ext cx="2681888" cy="201141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7A7FBE0-0BB8-843B-010C-AC173638B195}"/>
              </a:ext>
            </a:extLst>
          </p:cNvPr>
          <p:cNvSpPr txBox="1"/>
          <p:nvPr/>
        </p:nvSpPr>
        <p:spPr>
          <a:xfrm>
            <a:off x="1553582" y="1223924"/>
            <a:ext cx="5031368" cy="34778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ea typeface="Times New Roman" panose="02020603050405020304" pitchFamily="18" charset="0"/>
                <a:cs typeface="Segoe UI Emoji" panose="020B0502040204020203" pitchFamily="34" charset="0"/>
              </a:rPr>
              <a:t>🌟</a:t>
            </a:r>
            <a:r>
              <a:rPr kumimoji="0" lang="en-US" sz="20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ea typeface="Times New Roman" panose="02020603050405020304" pitchFamily="18" charset="0"/>
                <a:cs typeface="Cambria" panose="02040503050406030204" pitchFamily="18" charset="0"/>
              </a:rPr>
              <a:t> Brighten Someone's Day with Love and Flowers! </a:t>
            </a:r>
            <a:r>
              <a:rPr kumimoji="0" lang="en-US" sz="20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ea typeface="Times New Roman" panose="02020603050405020304" pitchFamily="18" charset="0"/>
                <a:cs typeface="Segoe UI Emoji" panose="020B0502040204020203" pitchFamily="34" charset="0"/>
              </a:rPr>
              <a:t>🌼</a:t>
            </a:r>
            <a:r>
              <a:rPr kumimoji="0" lang="en-US" sz="20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ea typeface="Times New Roman" panose="02020603050405020304" pitchFamily="18" charset="0"/>
                <a:cs typeface="Cambria" panose="02040503050406030204" pitchFamily="18" charset="0"/>
              </a:rPr>
              <a:t> Share heartfelt moments with our enchanting flower bouquets. Every petal tells a story of love and care. Send a burst of happiness to your loved ones today. Experience the joy of giving and make memories that last a lifetime. Order now to spread love and smiles! #ShareHappiness #MomentsOfLove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mic Sans MS" panose="030F0702030302020204" pitchFamily="66" charset="0"/>
              <a:ea typeface="Times New Roman" panose="02020603050405020304" pitchFamily="18" charset="0"/>
              <a:cs typeface="Cambria" panose="02040503050406030204" pitchFamily="18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ea typeface="Times New Roman" panose="02020603050405020304" pitchFamily="18" charset="0"/>
                <a:cs typeface="Cambria" panose="02040503050406030204" pitchFamily="18" charset="0"/>
              </a:rPr>
              <a:t> 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mic Sans MS" panose="030F0702030302020204" pitchFamily="66" charset="0"/>
              <a:ea typeface="Times New Roman" panose="02020603050405020304" pitchFamily="18" charset="0"/>
              <a:cs typeface="Cambria" panose="02040503050406030204" pitchFamily="18" charset="0"/>
            </a:endParaRPr>
          </a:p>
        </p:txBody>
      </p:sp>
      <p:sp>
        <p:nvSpPr>
          <p:cNvPr id="4" name="Flowchart: Alternate Process 3">
            <a:extLst>
              <a:ext uri="{FF2B5EF4-FFF2-40B4-BE49-F238E27FC236}">
                <a16:creationId xmlns:a16="http://schemas.microsoft.com/office/drawing/2014/main" id="{5BAE2F9D-C306-6524-684B-CDDBB022B8E1}"/>
              </a:ext>
            </a:extLst>
          </p:cNvPr>
          <p:cNvSpPr/>
          <p:nvPr/>
        </p:nvSpPr>
        <p:spPr>
          <a:xfrm>
            <a:off x="2139950" y="176174"/>
            <a:ext cx="3895725" cy="685800"/>
          </a:xfrm>
          <a:prstGeom prst="flowChartAlternateProcess">
            <a:avLst/>
          </a:prstGeom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rgbClr val="FF0000"/>
                </a:solidFill>
                <a:latin typeface="Comic Sans MS" panose="030F0702030302020204" pitchFamily="66" charset="0"/>
              </a:rPr>
              <a:t>What’s the technique used in this example?</a:t>
            </a:r>
          </a:p>
        </p:txBody>
      </p:sp>
      <p:pic>
        <p:nvPicPr>
          <p:cNvPr id="11" name="Picture 10" descr="Pink Ranunculus flowers with green centers at various stages of openness">
            <a:extLst>
              <a:ext uri="{FF2B5EF4-FFF2-40B4-BE49-F238E27FC236}">
                <a16:creationId xmlns:a16="http://schemas.microsoft.com/office/drawing/2014/main" id="{F3858653-26D5-FB23-DCCB-F0EF24275D1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22435" y="2758674"/>
            <a:ext cx="2681889" cy="1787926"/>
          </a:xfrm>
          <a:prstGeom prst="rect">
            <a:avLst/>
          </a:prstGeom>
        </p:spPr>
      </p:pic>
      <p:sp>
        <p:nvSpPr>
          <p:cNvPr id="5" name="Oval 4">
            <a:extLst>
              <a:ext uri="{FF2B5EF4-FFF2-40B4-BE49-F238E27FC236}">
                <a16:creationId xmlns:a16="http://schemas.microsoft.com/office/drawing/2014/main" id="{51FBD60A-77F9-6449-606F-D0BD175D3473}"/>
              </a:ext>
            </a:extLst>
          </p:cNvPr>
          <p:cNvSpPr/>
          <p:nvPr/>
        </p:nvSpPr>
        <p:spPr>
          <a:xfrm>
            <a:off x="6287506" y="834889"/>
            <a:ext cx="2856494" cy="1787927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i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Special Offer</a:t>
            </a:r>
          </a:p>
        </p:txBody>
      </p:sp>
    </p:spTree>
    <p:extLst>
      <p:ext uri="{BB962C8B-B14F-4D97-AF65-F5344CB8AC3E}">
        <p14:creationId xmlns:p14="http://schemas.microsoft.com/office/powerpoint/2010/main" val="31060465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Text&#10;&#10;Description automatically generated">
            <a:extLst>
              <a:ext uri="{FF2B5EF4-FFF2-40B4-BE49-F238E27FC236}">
                <a16:creationId xmlns:a16="http://schemas.microsoft.com/office/drawing/2014/main" id="{0D5BD3EB-6296-49BD-A7CA-FE4D60BB7A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10400" y="0"/>
            <a:ext cx="2133600" cy="861974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8FFFF34D-D057-0862-B648-9A106CAD79A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24584" y="1617108"/>
            <a:ext cx="2681888" cy="201141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7A7FBE0-0BB8-843B-010C-AC173638B195}"/>
              </a:ext>
            </a:extLst>
          </p:cNvPr>
          <p:cNvSpPr txBox="1"/>
          <p:nvPr/>
        </p:nvSpPr>
        <p:spPr>
          <a:xfrm>
            <a:off x="1553582" y="1223924"/>
            <a:ext cx="5031368" cy="31700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ea typeface="Times New Roman" panose="02020603050405020304" pitchFamily="18" charset="0"/>
                <a:cs typeface="Segoe UI Emoji" panose="020B0502040204020203" pitchFamily="34" charset="0"/>
              </a:rPr>
              <a:t>🌟 Step into Confidence with [Celebrity Name]'s Choice! 🌟 Discover the secret to radiant skin with [Skincare Brand]. Recommended by the sensational [Celebrity Name], our skincare products are your path to glowing beauty. Join the ranks of those who trust the best. Unlock your skin's potential today! #CelebrityApproved #GlowingBeauty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ea typeface="Times New Roman" panose="02020603050405020304" pitchFamily="18" charset="0"/>
                <a:cs typeface="Cambria" panose="02040503050406030204" pitchFamily="18" charset="0"/>
              </a:rPr>
              <a:t> 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mic Sans MS" panose="030F0702030302020204" pitchFamily="66" charset="0"/>
              <a:ea typeface="Times New Roman" panose="02020603050405020304" pitchFamily="18" charset="0"/>
              <a:cs typeface="Cambria" panose="02040503050406030204" pitchFamily="18" charset="0"/>
            </a:endParaRPr>
          </a:p>
        </p:txBody>
      </p:sp>
      <p:pic>
        <p:nvPicPr>
          <p:cNvPr id="12" name="Picture 11" descr="Group of bottles of cosmetics">
            <a:extLst>
              <a:ext uri="{FF2B5EF4-FFF2-40B4-BE49-F238E27FC236}">
                <a16:creationId xmlns:a16="http://schemas.microsoft.com/office/drawing/2014/main" id="{4EFCC102-B806-A6E7-E55C-E440845901D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02399" y="1911350"/>
            <a:ext cx="2574312" cy="2571750"/>
          </a:xfrm>
          <a:prstGeom prst="rect">
            <a:avLst/>
          </a:prstGeom>
        </p:spPr>
      </p:pic>
      <p:sp>
        <p:nvSpPr>
          <p:cNvPr id="5" name="Flowchart: Alternate Process 4">
            <a:extLst>
              <a:ext uri="{FF2B5EF4-FFF2-40B4-BE49-F238E27FC236}">
                <a16:creationId xmlns:a16="http://schemas.microsoft.com/office/drawing/2014/main" id="{C64FCB4A-7129-07C7-0E20-690856C1432E}"/>
              </a:ext>
            </a:extLst>
          </p:cNvPr>
          <p:cNvSpPr/>
          <p:nvPr/>
        </p:nvSpPr>
        <p:spPr>
          <a:xfrm>
            <a:off x="2292350" y="328574"/>
            <a:ext cx="3895725" cy="685800"/>
          </a:xfrm>
          <a:prstGeom prst="flowChartAlternateProcess">
            <a:avLst/>
          </a:prstGeom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rgbClr val="FF0000"/>
                </a:solidFill>
                <a:latin typeface="Comic Sans MS" panose="030F0702030302020204" pitchFamily="66" charset="0"/>
              </a:rPr>
              <a:t>What’s the technique used in this example?</a:t>
            </a:r>
          </a:p>
        </p:txBody>
      </p:sp>
    </p:spTree>
    <p:extLst>
      <p:ext uri="{BB962C8B-B14F-4D97-AF65-F5344CB8AC3E}">
        <p14:creationId xmlns:p14="http://schemas.microsoft.com/office/powerpoint/2010/main" val="192199528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Text&#10;&#10;Description automatically generated">
            <a:extLst>
              <a:ext uri="{FF2B5EF4-FFF2-40B4-BE49-F238E27FC236}">
                <a16:creationId xmlns:a16="http://schemas.microsoft.com/office/drawing/2014/main" id="{0D5BD3EB-6296-49BD-A7CA-FE4D60BB7A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10400" y="0"/>
            <a:ext cx="2133600" cy="861974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8FFFF34D-D057-0862-B648-9A106CAD79A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24584" y="1617108"/>
            <a:ext cx="2681888" cy="201141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7A7FBE0-0BB8-843B-010C-AC173638B195}"/>
              </a:ext>
            </a:extLst>
          </p:cNvPr>
          <p:cNvSpPr txBox="1"/>
          <p:nvPr/>
        </p:nvSpPr>
        <p:spPr>
          <a:xfrm>
            <a:off x="1553582" y="1223924"/>
            <a:ext cx="5031368" cy="31700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ea typeface="Times New Roman" panose="02020603050405020304" pitchFamily="18" charset="0"/>
                <a:cs typeface="Segoe UI Emoji" panose="020B0502040204020203" pitchFamily="34" charset="0"/>
              </a:rPr>
              <a:t>🌟 Step into Confidence with [Celebrity Name]'s Choice! 🌟 Discover the secret to radiant skin with [Skincare Brand]. Recommended by the sensational [Celebrity Name], our skincare products are your path to glowing beauty. Join the ranks of those who trust the best. Unlock your skin's potential today! #CelebrityApproved #GlowingBeauty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ea typeface="Times New Roman" panose="02020603050405020304" pitchFamily="18" charset="0"/>
                <a:cs typeface="Cambria" panose="02040503050406030204" pitchFamily="18" charset="0"/>
              </a:rPr>
              <a:t> 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mic Sans MS" panose="030F0702030302020204" pitchFamily="66" charset="0"/>
              <a:ea typeface="Times New Roman" panose="02020603050405020304" pitchFamily="18" charset="0"/>
              <a:cs typeface="Cambria" panose="02040503050406030204" pitchFamily="18" charset="0"/>
            </a:endParaRPr>
          </a:p>
        </p:txBody>
      </p:sp>
      <p:pic>
        <p:nvPicPr>
          <p:cNvPr id="12" name="Picture 11" descr="Group of bottles of cosmetics">
            <a:extLst>
              <a:ext uri="{FF2B5EF4-FFF2-40B4-BE49-F238E27FC236}">
                <a16:creationId xmlns:a16="http://schemas.microsoft.com/office/drawing/2014/main" id="{4EFCC102-B806-A6E7-E55C-E440845901D6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-2117" t="18396" r="2117" b="11670"/>
          <a:stretch/>
        </p:blipFill>
        <p:spPr>
          <a:xfrm>
            <a:off x="6240453" y="2747458"/>
            <a:ext cx="2574312" cy="1798522"/>
          </a:xfrm>
          <a:prstGeom prst="rect">
            <a:avLst/>
          </a:prstGeom>
        </p:spPr>
      </p:pic>
      <p:sp>
        <p:nvSpPr>
          <p:cNvPr id="5" name="Oval 4">
            <a:extLst>
              <a:ext uri="{FF2B5EF4-FFF2-40B4-BE49-F238E27FC236}">
                <a16:creationId xmlns:a16="http://schemas.microsoft.com/office/drawing/2014/main" id="{B26F39B9-B4BF-D102-00EB-5D44FA7FA38C}"/>
              </a:ext>
            </a:extLst>
          </p:cNvPr>
          <p:cNvSpPr/>
          <p:nvPr/>
        </p:nvSpPr>
        <p:spPr>
          <a:xfrm rot="1851832">
            <a:off x="6273633" y="1109654"/>
            <a:ext cx="3343631" cy="1496072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Celebrity Endorsement</a:t>
            </a:r>
          </a:p>
        </p:txBody>
      </p:sp>
      <p:sp>
        <p:nvSpPr>
          <p:cNvPr id="7" name="Flowchart: Alternate Process 6">
            <a:extLst>
              <a:ext uri="{FF2B5EF4-FFF2-40B4-BE49-F238E27FC236}">
                <a16:creationId xmlns:a16="http://schemas.microsoft.com/office/drawing/2014/main" id="{23974366-D72E-EC77-16F3-8EF7F0DA1487}"/>
              </a:ext>
            </a:extLst>
          </p:cNvPr>
          <p:cNvSpPr/>
          <p:nvPr/>
        </p:nvSpPr>
        <p:spPr>
          <a:xfrm>
            <a:off x="2139950" y="176174"/>
            <a:ext cx="3895725" cy="685800"/>
          </a:xfrm>
          <a:prstGeom prst="flowChartAlternateProcess">
            <a:avLst/>
          </a:prstGeom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rgbClr val="FF0000"/>
                </a:solidFill>
                <a:latin typeface="Comic Sans MS" panose="030F0702030302020204" pitchFamily="66" charset="0"/>
              </a:rPr>
              <a:t>What’s the technique used in this example?</a:t>
            </a:r>
          </a:p>
        </p:txBody>
      </p:sp>
    </p:spTree>
    <p:extLst>
      <p:ext uri="{BB962C8B-B14F-4D97-AF65-F5344CB8AC3E}">
        <p14:creationId xmlns:p14="http://schemas.microsoft.com/office/powerpoint/2010/main" val="81601535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Text&#10;&#10;Description automatically generated">
            <a:extLst>
              <a:ext uri="{FF2B5EF4-FFF2-40B4-BE49-F238E27FC236}">
                <a16:creationId xmlns:a16="http://schemas.microsoft.com/office/drawing/2014/main" id="{0D5BD3EB-6296-49BD-A7CA-FE4D60BB7A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10400" y="0"/>
            <a:ext cx="2133600" cy="861974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8FFFF34D-D057-0862-B648-9A106CAD79A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24584" y="1617108"/>
            <a:ext cx="2681888" cy="201141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7A7FBE0-0BB8-843B-010C-AC173638B195}"/>
              </a:ext>
            </a:extLst>
          </p:cNvPr>
          <p:cNvSpPr txBox="1"/>
          <p:nvPr/>
        </p:nvSpPr>
        <p:spPr>
          <a:xfrm>
            <a:off x="1553582" y="1223924"/>
            <a:ext cx="5031368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ea typeface="Times New Roman" panose="02020603050405020304" pitchFamily="18" charset="0"/>
                <a:cs typeface="Segoe UI Emoji" panose="020B0502040204020203" pitchFamily="34" charset="0"/>
              </a:rPr>
              <a:t>🎉 Exclusive Deal Alert: Get More, Pay Less! 🎉 Upgrade your tech game with [Gadget Store]. Unleash the power of innovation at unbeatable prices. Shop now and enjoy jaw-dropping discounts on your favourite gadgets. Limited stock available, so hurry and grab yours today! #TechSavings #UpgradeNow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ea typeface="Times New Roman" panose="02020603050405020304" pitchFamily="18" charset="0"/>
                <a:cs typeface="Cambria" panose="02040503050406030204" pitchFamily="18" charset="0"/>
              </a:rPr>
              <a:t> 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mic Sans MS" panose="030F0702030302020204" pitchFamily="66" charset="0"/>
              <a:ea typeface="Times New Roman" panose="02020603050405020304" pitchFamily="18" charset="0"/>
              <a:cs typeface="Cambria" panose="02040503050406030204" pitchFamily="18" charset="0"/>
            </a:endParaRPr>
          </a:p>
        </p:txBody>
      </p:sp>
      <p:pic>
        <p:nvPicPr>
          <p:cNvPr id="8" name="Picture 7" descr="Taking photos of flowers using smartphone">
            <a:extLst>
              <a:ext uri="{FF2B5EF4-FFF2-40B4-BE49-F238E27FC236}">
                <a16:creationId xmlns:a16="http://schemas.microsoft.com/office/drawing/2014/main" id="{671EB725-B7D7-5698-21E9-CD9686D382E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97792" y="2858256"/>
            <a:ext cx="2546208" cy="1697139"/>
          </a:xfrm>
          <a:prstGeom prst="rect">
            <a:avLst/>
          </a:prstGeom>
        </p:spPr>
      </p:pic>
      <p:sp>
        <p:nvSpPr>
          <p:cNvPr id="5" name="Flowchart: Alternate Process 4">
            <a:extLst>
              <a:ext uri="{FF2B5EF4-FFF2-40B4-BE49-F238E27FC236}">
                <a16:creationId xmlns:a16="http://schemas.microsoft.com/office/drawing/2014/main" id="{5C003BD9-8693-86D1-AE52-DB8C696907BC}"/>
              </a:ext>
            </a:extLst>
          </p:cNvPr>
          <p:cNvSpPr/>
          <p:nvPr/>
        </p:nvSpPr>
        <p:spPr>
          <a:xfrm>
            <a:off x="2139950" y="176174"/>
            <a:ext cx="3895725" cy="685800"/>
          </a:xfrm>
          <a:prstGeom prst="flowChartAlternateProcess">
            <a:avLst/>
          </a:prstGeom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rgbClr val="FF0000"/>
                </a:solidFill>
                <a:latin typeface="Comic Sans MS" panose="030F0702030302020204" pitchFamily="66" charset="0"/>
              </a:rPr>
              <a:t>What’s the technique used in this example?</a:t>
            </a:r>
          </a:p>
        </p:txBody>
      </p:sp>
    </p:spTree>
    <p:extLst>
      <p:ext uri="{BB962C8B-B14F-4D97-AF65-F5344CB8AC3E}">
        <p14:creationId xmlns:p14="http://schemas.microsoft.com/office/powerpoint/2010/main" val="349815949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Text&#10;&#10;Description automatically generated">
            <a:extLst>
              <a:ext uri="{FF2B5EF4-FFF2-40B4-BE49-F238E27FC236}">
                <a16:creationId xmlns:a16="http://schemas.microsoft.com/office/drawing/2014/main" id="{0D5BD3EB-6296-49BD-A7CA-FE4D60BB7A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10400" y="0"/>
            <a:ext cx="2133600" cy="861974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8FFFF34D-D057-0862-B648-9A106CAD79A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24584" y="1617108"/>
            <a:ext cx="2681888" cy="201141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7A7FBE0-0BB8-843B-010C-AC173638B195}"/>
              </a:ext>
            </a:extLst>
          </p:cNvPr>
          <p:cNvSpPr txBox="1"/>
          <p:nvPr/>
        </p:nvSpPr>
        <p:spPr>
          <a:xfrm>
            <a:off x="1553582" y="1223924"/>
            <a:ext cx="5031368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ea typeface="Times New Roman" panose="02020603050405020304" pitchFamily="18" charset="0"/>
                <a:cs typeface="Segoe UI Emoji" panose="020B0502040204020203" pitchFamily="34" charset="0"/>
              </a:rPr>
              <a:t>🎉 Exclusive Deal Alert: Get More, Pay Less! 🎉 Upgrade your tech game with [Gadget Store]. Unleash the power of innovation at unbeatable prices. Shop now and enjoy jaw-dropping discounts on your favourite gadgets. Limited stock available, so hurry and grab yours today! #TechSavings #UpgradeNow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ea typeface="Times New Roman" panose="02020603050405020304" pitchFamily="18" charset="0"/>
                <a:cs typeface="Cambria" panose="02040503050406030204" pitchFamily="18" charset="0"/>
              </a:rPr>
              <a:t> 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mic Sans MS" panose="030F0702030302020204" pitchFamily="66" charset="0"/>
              <a:ea typeface="Times New Roman" panose="02020603050405020304" pitchFamily="18" charset="0"/>
              <a:cs typeface="Cambria" panose="02040503050406030204" pitchFamily="18" charset="0"/>
            </a:endParaRPr>
          </a:p>
        </p:txBody>
      </p:sp>
      <p:pic>
        <p:nvPicPr>
          <p:cNvPr id="8" name="Picture 7" descr="Taking photos of flowers using smartphone">
            <a:extLst>
              <a:ext uri="{FF2B5EF4-FFF2-40B4-BE49-F238E27FC236}">
                <a16:creationId xmlns:a16="http://schemas.microsoft.com/office/drawing/2014/main" id="{671EB725-B7D7-5698-21E9-CD9686D382E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84950" y="2849698"/>
            <a:ext cx="2559050" cy="1705698"/>
          </a:xfrm>
          <a:prstGeom prst="rect">
            <a:avLst/>
          </a:prstGeom>
        </p:spPr>
      </p:pic>
      <p:sp>
        <p:nvSpPr>
          <p:cNvPr id="5" name="Oval 4">
            <a:extLst>
              <a:ext uri="{FF2B5EF4-FFF2-40B4-BE49-F238E27FC236}">
                <a16:creationId xmlns:a16="http://schemas.microsoft.com/office/drawing/2014/main" id="{DD6D6E0D-0DC0-107D-2874-3016A5B8F1EA}"/>
              </a:ext>
            </a:extLst>
          </p:cNvPr>
          <p:cNvSpPr/>
          <p:nvPr/>
        </p:nvSpPr>
        <p:spPr>
          <a:xfrm>
            <a:off x="6395500" y="1057254"/>
            <a:ext cx="2681888" cy="1417048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i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Emotional Appeal</a:t>
            </a:r>
          </a:p>
          <a:p>
            <a:pPr algn="ctr"/>
            <a:endParaRPr lang="en-US" sz="2800" b="1" i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7" name="Flowchart: Alternate Process 6">
            <a:extLst>
              <a:ext uri="{FF2B5EF4-FFF2-40B4-BE49-F238E27FC236}">
                <a16:creationId xmlns:a16="http://schemas.microsoft.com/office/drawing/2014/main" id="{E61EAD2D-F713-5C6D-A407-C38EBE30393A}"/>
              </a:ext>
            </a:extLst>
          </p:cNvPr>
          <p:cNvSpPr/>
          <p:nvPr/>
        </p:nvSpPr>
        <p:spPr>
          <a:xfrm>
            <a:off x="2139950" y="176174"/>
            <a:ext cx="3895725" cy="685800"/>
          </a:xfrm>
          <a:prstGeom prst="flowChartAlternateProcess">
            <a:avLst/>
          </a:prstGeom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rgbClr val="FF0000"/>
                </a:solidFill>
                <a:latin typeface="Comic Sans MS" panose="030F0702030302020204" pitchFamily="66" charset="0"/>
              </a:rPr>
              <a:t>What’s the technique used in this example?</a:t>
            </a:r>
          </a:p>
        </p:txBody>
      </p:sp>
    </p:spTree>
    <p:extLst>
      <p:ext uri="{BB962C8B-B14F-4D97-AF65-F5344CB8AC3E}">
        <p14:creationId xmlns:p14="http://schemas.microsoft.com/office/powerpoint/2010/main" val="56178477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Text&#10;&#10;Description automatically generated">
            <a:extLst>
              <a:ext uri="{FF2B5EF4-FFF2-40B4-BE49-F238E27FC236}">
                <a16:creationId xmlns:a16="http://schemas.microsoft.com/office/drawing/2014/main" id="{0D5BD3EB-6296-49BD-A7CA-FE4D60BB7A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10400" y="0"/>
            <a:ext cx="2133600" cy="86197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25A81FC-8F5C-5C4A-E8F7-E4A4580359EB}"/>
              </a:ext>
            </a:extLst>
          </p:cNvPr>
          <p:cNvSpPr txBox="1"/>
          <p:nvPr/>
        </p:nvSpPr>
        <p:spPr>
          <a:xfrm>
            <a:off x="1467128" y="738278"/>
            <a:ext cx="611830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i="1" dirty="0">
                <a:solidFill>
                  <a:srgbClr val="723A8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“A Safe and Responsible Social Media Profile”</a:t>
            </a:r>
          </a:p>
        </p:txBody>
      </p:sp>
      <p:pic>
        <p:nvPicPr>
          <p:cNvPr id="3" name="Picture 2" descr="A picture containing toy, LEGO&#10;&#10;Description automatically generated">
            <a:extLst>
              <a:ext uri="{FF2B5EF4-FFF2-40B4-BE49-F238E27FC236}">
                <a16:creationId xmlns:a16="http://schemas.microsoft.com/office/drawing/2014/main" id="{A1F776C5-925A-038C-EEE2-B625409E684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5634" y="2477801"/>
            <a:ext cx="1812729" cy="2381483"/>
          </a:xfrm>
          <a:prstGeom prst="rect">
            <a:avLst/>
          </a:prstGeom>
        </p:spPr>
      </p:pic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158C74A5-E187-D29C-6480-2C5CD6AEC2DB}"/>
              </a:ext>
            </a:extLst>
          </p:cNvPr>
          <p:cNvCxnSpPr>
            <a:cxnSpLocks/>
            <a:stCxn id="3" idx="1"/>
            <a:endCxn id="6" idx="5"/>
          </p:cNvCxnSpPr>
          <p:nvPr/>
        </p:nvCxnSpPr>
        <p:spPr>
          <a:xfrm flipH="1" flipV="1">
            <a:off x="2711309" y="2467058"/>
            <a:ext cx="954325" cy="1201485"/>
          </a:xfrm>
          <a:prstGeom prst="straightConnector1">
            <a:avLst/>
          </a:prstGeom>
          <a:ln w="76200">
            <a:solidFill>
              <a:schemeClr val="accent4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Oval 5">
            <a:extLst>
              <a:ext uri="{FF2B5EF4-FFF2-40B4-BE49-F238E27FC236}">
                <a16:creationId xmlns:a16="http://schemas.microsoft.com/office/drawing/2014/main" id="{FA83EC5E-B3B1-2EC7-E376-04CCCFA75400}"/>
              </a:ext>
            </a:extLst>
          </p:cNvPr>
          <p:cNvSpPr/>
          <p:nvPr/>
        </p:nvSpPr>
        <p:spPr>
          <a:xfrm>
            <a:off x="304801" y="1257300"/>
            <a:ext cx="2819399" cy="1417320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 w="76200">
            <a:solidFill>
              <a:srgbClr val="FFFF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Comic Sans MS" panose="030F0702030302020204" pitchFamily="66" charset="0"/>
              </a:rPr>
              <a:t>What information should I include about myself?</a:t>
            </a:r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C09E1314-E0D0-AE6D-EBAA-A43F8F860366}"/>
              </a:ext>
            </a:extLst>
          </p:cNvPr>
          <p:cNvCxnSpPr>
            <a:cxnSpLocks/>
            <a:stCxn id="3" idx="3"/>
            <a:endCxn id="16" idx="3"/>
          </p:cNvCxnSpPr>
          <p:nvPr/>
        </p:nvCxnSpPr>
        <p:spPr>
          <a:xfrm flipV="1">
            <a:off x="5478363" y="2563005"/>
            <a:ext cx="626669" cy="1105538"/>
          </a:xfrm>
          <a:prstGeom prst="straightConnector1">
            <a:avLst/>
          </a:prstGeom>
          <a:ln w="76200">
            <a:solidFill>
              <a:schemeClr val="accent4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Oval 15">
            <a:extLst>
              <a:ext uri="{FF2B5EF4-FFF2-40B4-BE49-F238E27FC236}">
                <a16:creationId xmlns:a16="http://schemas.microsoft.com/office/drawing/2014/main" id="{20A66299-4DE4-F5AD-DBBC-38471FF3F042}"/>
              </a:ext>
            </a:extLst>
          </p:cNvPr>
          <p:cNvSpPr/>
          <p:nvPr/>
        </p:nvSpPr>
        <p:spPr>
          <a:xfrm>
            <a:off x="5692141" y="1353247"/>
            <a:ext cx="2819399" cy="1417320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 w="76200">
            <a:solidFill>
              <a:srgbClr val="FFFF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Comic Sans MS" panose="030F0702030302020204" pitchFamily="66" charset="0"/>
              </a:rPr>
              <a:t>What type of photos do I upload?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3B53F9D-F263-44AD-75CA-440423DCA419}"/>
              </a:ext>
            </a:extLst>
          </p:cNvPr>
          <p:cNvSpPr txBox="1"/>
          <p:nvPr/>
        </p:nvSpPr>
        <p:spPr>
          <a:xfrm>
            <a:off x="295137" y="184473"/>
            <a:ext cx="45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b="1" dirty="0">
                <a:solidFill>
                  <a:srgbClr val="FF0000"/>
                </a:solidFill>
                <a:latin typeface="Comic Sans MS" panose="030F0702030302020204" pitchFamily="66" charset="0"/>
              </a:rPr>
              <a:t>Using Social Media Safely</a:t>
            </a:r>
          </a:p>
        </p:txBody>
      </p:sp>
    </p:spTree>
    <p:extLst>
      <p:ext uri="{BB962C8B-B14F-4D97-AF65-F5344CB8AC3E}">
        <p14:creationId xmlns:p14="http://schemas.microsoft.com/office/powerpoint/2010/main" val="69458780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Text&#10;&#10;Description automatically generated">
            <a:extLst>
              <a:ext uri="{FF2B5EF4-FFF2-40B4-BE49-F238E27FC236}">
                <a16:creationId xmlns:a16="http://schemas.microsoft.com/office/drawing/2014/main" id="{0D5BD3EB-6296-49BD-A7CA-FE4D60BB7A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10400" y="0"/>
            <a:ext cx="2133600" cy="86197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25A81FC-8F5C-5C4A-E8F7-E4A4580359EB}"/>
              </a:ext>
            </a:extLst>
          </p:cNvPr>
          <p:cNvSpPr txBox="1"/>
          <p:nvPr/>
        </p:nvSpPr>
        <p:spPr>
          <a:xfrm>
            <a:off x="1427728" y="766671"/>
            <a:ext cx="664947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FF00"/>
                </a:highlight>
                <a:latin typeface="Verdana Pro Semibold" panose="020B0704030504040204" pitchFamily="34" charset="0"/>
              </a:rPr>
              <a:t>Protecting Personal Information</a:t>
            </a:r>
          </a:p>
          <a:p>
            <a:endParaRPr lang="en-GB" sz="1200" dirty="0">
              <a:highlight>
                <a:srgbClr val="00FF00"/>
              </a:highlight>
            </a:endParaRPr>
          </a:p>
        </p:txBody>
      </p:sp>
      <p:pic>
        <p:nvPicPr>
          <p:cNvPr id="3" name="Picture 2" descr="A picture containing text&#10;&#10;Description automatically generated">
            <a:extLst>
              <a:ext uri="{FF2B5EF4-FFF2-40B4-BE49-F238E27FC236}">
                <a16:creationId xmlns:a16="http://schemas.microsoft.com/office/drawing/2014/main" id="{4D681435-9783-9745-FF9B-D0CE3EEEF55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268110" y="1909719"/>
            <a:ext cx="3791908" cy="2843931"/>
          </a:xfrm>
          <a:prstGeom prst="rect">
            <a:avLst/>
          </a:prstGeom>
        </p:spPr>
      </p:pic>
      <p:pic>
        <p:nvPicPr>
          <p:cNvPr id="6" name="Graphic 5" descr="Shield Tick with solid fill">
            <a:extLst>
              <a:ext uri="{FF2B5EF4-FFF2-40B4-BE49-F238E27FC236}">
                <a16:creationId xmlns:a16="http://schemas.microsoft.com/office/drawing/2014/main" id="{6DBB503B-9752-F953-4041-E7E217C26EF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13100" y="1638299"/>
            <a:ext cx="1510999" cy="1510999"/>
          </a:xfrm>
          <a:prstGeom prst="rect">
            <a:avLst/>
          </a:prstGeom>
        </p:spPr>
      </p:pic>
      <p:pic>
        <p:nvPicPr>
          <p:cNvPr id="8" name="Graphic 7" descr="User with solid fill">
            <a:extLst>
              <a:ext uri="{FF2B5EF4-FFF2-40B4-BE49-F238E27FC236}">
                <a16:creationId xmlns:a16="http://schemas.microsoft.com/office/drawing/2014/main" id="{324B7BFD-E909-4E38-856D-CCB4AFD888B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866899" y="3721032"/>
            <a:ext cx="914400" cy="914400"/>
          </a:xfrm>
          <a:prstGeom prst="rect">
            <a:avLst/>
          </a:prstGeom>
        </p:spPr>
      </p:pic>
      <p:sp>
        <p:nvSpPr>
          <p:cNvPr id="9" name="Speech Bubble: Rectangle with Corners Rounded 8">
            <a:extLst>
              <a:ext uri="{FF2B5EF4-FFF2-40B4-BE49-F238E27FC236}">
                <a16:creationId xmlns:a16="http://schemas.microsoft.com/office/drawing/2014/main" id="{AD59F45F-E05A-6045-4068-48ADEBE32796}"/>
              </a:ext>
            </a:extLst>
          </p:cNvPr>
          <p:cNvSpPr/>
          <p:nvPr/>
        </p:nvSpPr>
        <p:spPr>
          <a:xfrm>
            <a:off x="2685422" y="2973660"/>
            <a:ext cx="3677281" cy="970689"/>
          </a:xfrm>
          <a:prstGeom prst="wedgeRoundRectCallout">
            <a:avLst>
              <a:gd name="adj1" fmla="val -53060"/>
              <a:gd name="adj2" fmla="val 74202"/>
              <a:gd name="adj3" fmla="val 16667"/>
            </a:avLst>
          </a:prstGeom>
          <a:solidFill>
            <a:schemeClr val="bg1"/>
          </a:solidFill>
          <a:ln w="38100"/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latin typeface="Comic Sans MS" panose="030F0702030302020204" pitchFamily="66" charset="0"/>
              </a:rPr>
              <a:t>Hey I’m your uncle’s friend. Can you tell me your password?</a:t>
            </a:r>
          </a:p>
        </p:txBody>
      </p:sp>
      <p:pic>
        <p:nvPicPr>
          <p:cNvPr id="10" name="Graphic 9" descr="User with solid fill">
            <a:extLst>
              <a:ext uri="{FF2B5EF4-FFF2-40B4-BE49-F238E27FC236}">
                <a16:creationId xmlns:a16="http://schemas.microsoft.com/office/drawing/2014/main" id="{E387C438-69B8-8AEA-F950-FF60E6BB860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362703" y="2417285"/>
            <a:ext cx="914400" cy="914400"/>
          </a:xfrm>
          <a:prstGeom prst="rect">
            <a:avLst/>
          </a:prstGeom>
        </p:spPr>
      </p:pic>
      <p:sp>
        <p:nvSpPr>
          <p:cNvPr id="11" name="Speech Bubble: Rectangle with Corners Rounded 10">
            <a:extLst>
              <a:ext uri="{FF2B5EF4-FFF2-40B4-BE49-F238E27FC236}">
                <a16:creationId xmlns:a16="http://schemas.microsoft.com/office/drawing/2014/main" id="{427AF967-CAC9-4C7C-0D39-8DE0F7D7776A}"/>
              </a:ext>
            </a:extLst>
          </p:cNvPr>
          <p:cNvSpPr/>
          <p:nvPr/>
        </p:nvSpPr>
        <p:spPr>
          <a:xfrm>
            <a:off x="2781298" y="1253729"/>
            <a:ext cx="3768748" cy="1231240"/>
          </a:xfrm>
          <a:prstGeom prst="wedgeRoundRectCallout">
            <a:avLst>
              <a:gd name="adj1" fmla="val 53338"/>
              <a:gd name="adj2" fmla="val 91223"/>
              <a:gd name="adj3" fmla="val 16667"/>
            </a:avLst>
          </a:prstGeom>
          <a:solidFill>
            <a:schemeClr val="bg1"/>
          </a:solidFill>
          <a:ln w="38100"/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latin typeface="Comic Sans MS" panose="030F0702030302020204" pitchFamily="66" charset="0"/>
              </a:rPr>
              <a:t>Can you tell me your mom’s maiden name? What’s your id number?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4B4CFCB-4336-BFFD-1056-B250C553640C}"/>
              </a:ext>
            </a:extLst>
          </p:cNvPr>
          <p:cNvSpPr txBox="1"/>
          <p:nvPr/>
        </p:nvSpPr>
        <p:spPr>
          <a:xfrm>
            <a:off x="-700939" y="161020"/>
            <a:ext cx="50292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b="1" dirty="0">
                <a:solidFill>
                  <a:srgbClr val="FF0000"/>
                </a:solidFill>
                <a:latin typeface="Comic Sans MS" panose="030F0702030302020204" pitchFamily="66" charset="0"/>
              </a:rPr>
              <a:t>Using Social Media Safely</a:t>
            </a:r>
          </a:p>
        </p:txBody>
      </p:sp>
      <p:sp>
        <p:nvSpPr>
          <p:cNvPr id="4" name="Tekstiruutu 6">
            <a:extLst>
              <a:ext uri="{FF2B5EF4-FFF2-40B4-BE49-F238E27FC236}">
                <a16:creationId xmlns:a16="http://schemas.microsoft.com/office/drawing/2014/main" id="{A47A54C1-C51B-AC5D-5A9B-5C85E51105B0}"/>
              </a:ext>
            </a:extLst>
          </p:cNvPr>
          <p:cNvSpPr txBox="1"/>
          <p:nvPr/>
        </p:nvSpPr>
        <p:spPr>
          <a:xfrm>
            <a:off x="2073242" y="4608427"/>
            <a:ext cx="5821059" cy="61555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IE" sz="1100" b="1" i="1" dirty="0">
                <a:solidFill>
                  <a:schemeClr val="bg1">
                    <a:lumMod val="50000"/>
                  </a:schemeClr>
                </a:solidFill>
                <a:latin typeface="Arial"/>
                <a:cs typeface="Arial"/>
              </a:rPr>
              <a:t>Accompanying lesson plan images: </a:t>
            </a:r>
            <a:r>
              <a:rPr lang="en-IE" sz="1100" i="1" dirty="0">
                <a:solidFill>
                  <a:schemeClr val="bg1">
                    <a:lumMod val="50000"/>
                  </a:schemeClr>
                </a:solidFill>
                <a:latin typeface="Arial"/>
                <a:cs typeface="Arial"/>
              </a:rPr>
              <a:t>Clipart: </a:t>
            </a:r>
            <a:r>
              <a:rPr lang="en-IE" sz="1100" i="1" dirty="0">
                <a:solidFill>
                  <a:srgbClr val="7F7F7F"/>
                </a:solidFill>
                <a:latin typeface="Arial"/>
                <a:cs typeface="Arial"/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https://clipart-library.com/</a:t>
            </a:r>
            <a:r>
              <a:rPr lang="en-IE" sz="1100" i="1" dirty="0">
                <a:solidFill>
                  <a:schemeClr val="bg1">
                    <a:lumMod val="50000"/>
                  </a:schemeClr>
                </a:solidFill>
                <a:latin typeface="Arial"/>
                <a:cs typeface="Arial"/>
              </a:rPr>
              <a:t> Microsoft 365 stock images. Please see Teachers’ Toolkit for complete listings.</a:t>
            </a:r>
            <a:endParaRPr lang="en-US" dirty="0">
              <a:solidFill>
                <a:schemeClr val="bg1">
                  <a:lumMod val="50000"/>
                </a:schemeClr>
              </a:solidFill>
            </a:endParaRPr>
          </a:p>
          <a:p>
            <a:endParaRPr lang="fi-FI" sz="1200" dirty="0"/>
          </a:p>
        </p:txBody>
      </p:sp>
    </p:spTree>
    <p:extLst>
      <p:ext uri="{BB962C8B-B14F-4D97-AF65-F5344CB8AC3E}">
        <p14:creationId xmlns:p14="http://schemas.microsoft.com/office/powerpoint/2010/main" val="8110573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Text&#10;&#10;Description automatically generated">
            <a:extLst>
              <a:ext uri="{FF2B5EF4-FFF2-40B4-BE49-F238E27FC236}">
                <a16:creationId xmlns:a16="http://schemas.microsoft.com/office/drawing/2014/main" id="{0D5BD3EB-6296-49BD-A7CA-FE4D60BB7A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10400" y="0"/>
            <a:ext cx="2133600" cy="86197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25A81FC-8F5C-5C4A-E8F7-E4A4580359EB}"/>
              </a:ext>
            </a:extLst>
          </p:cNvPr>
          <p:cNvSpPr txBox="1"/>
          <p:nvPr/>
        </p:nvSpPr>
        <p:spPr>
          <a:xfrm>
            <a:off x="2005825" y="861974"/>
            <a:ext cx="5132349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600" dirty="0">
                <a:highlight>
                  <a:srgbClr val="00FF00"/>
                </a:highlight>
                <a:latin typeface="Comic Sans MS" panose="030F0702030302020204" pitchFamily="66" charset="0"/>
              </a:rPr>
              <a:t>Let’s create some posts!</a:t>
            </a:r>
            <a:endParaRPr lang="en-GB" sz="1600" kern="100" dirty="0">
              <a:effectLst/>
              <a:highlight>
                <a:srgbClr val="00FF00"/>
              </a:highlight>
              <a:latin typeface="Comic Sans MS" panose="030F07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70ED250-DD7D-63DF-1B45-381333048F3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455951" y="2901693"/>
            <a:ext cx="3048000" cy="2286000"/>
          </a:xfrm>
          <a:prstGeom prst="rect">
            <a:avLst/>
          </a:prstGeom>
        </p:spPr>
      </p:pic>
      <p:sp>
        <p:nvSpPr>
          <p:cNvPr id="6" name="Freeform 6">
            <a:extLst>
              <a:ext uri="{FF2B5EF4-FFF2-40B4-BE49-F238E27FC236}">
                <a16:creationId xmlns:a16="http://schemas.microsoft.com/office/drawing/2014/main" id="{4AC728AD-FDC1-0725-839D-7437D49280C2}"/>
              </a:ext>
            </a:extLst>
          </p:cNvPr>
          <p:cNvSpPr/>
          <p:nvPr/>
        </p:nvSpPr>
        <p:spPr>
          <a:xfrm flipH="1">
            <a:off x="1737360" y="3140023"/>
            <a:ext cx="1706880" cy="2231458"/>
          </a:xfrm>
          <a:custGeom>
            <a:avLst/>
            <a:gdLst/>
            <a:ahLst/>
            <a:cxnLst/>
            <a:rect l="l" t="t" r="r" b="b"/>
            <a:pathLst>
              <a:path w="5363936" h="9535886">
                <a:moveTo>
                  <a:pt x="0" y="0"/>
                </a:moveTo>
                <a:lnTo>
                  <a:pt x="5363936" y="0"/>
                </a:lnTo>
                <a:lnTo>
                  <a:pt x="5363936" y="9535886"/>
                </a:lnTo>
                <a:lnTo>
                  <a:pt x="0" y="953588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>
              <a:latin typeface="Comic Sans MS" panose="030F0702030302020204" pitchFamily="66" charset="0"/>
            </a:endParaRPr>
          </a:p>
        </p:txBody>
      </p:sp>
      <p:sp>
        <p:nvSpPr>
          <p:cNvPr id="7" name="Teardrop 6">
            <a:extLst>
              <a:ext uri="{FF2B5EF4-FFF2-40B4-BE49-F238E27FC236}">
                <a16:creationId xmlns:a16="http://schemas.microsoft.com/office/drawing/2014/main" id="{2C1A5A53-C457-23D6-C8E1-F4162DAA6E1E}"/>
              </a:ext>
            </a:extLst>
          </p:cNvPr>
          <p:cNvSpPr/>
          <p:nvPr/>
        </p:nvSpPr>
        <p:spPr>
          <a:xfrm>
            <a:off x="182880" y="1295400"/>
            <a:ext cx="2407920" cy="1606293"/>
          </a:xfrm>
          <a:prstGeom prst="teardrop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Comic Sans MS" panose="030F0702030302020204" pitchFamily="66" charset="0"/>
              </a:rPr>
              <a:t>Post for a party you’re organizing</a:t>
            </a:r>
          </a:p>
        </p:txBody>
      </p:sp>
      <p:sp>
        <p:nvSpPr>
          <p:cNvPr id="8" name="Teardrop 7">
            <a:extLst>
              <a:ext uri="{FF2B5EF4-FFF2-40B4-BE49-F238E27FC236}">
                <a16:creationId xmlns:a16="http://schemas.microsoft.com/office/drawing/2014/main" id="{F12D0BEA-0CFD-D62F-5D55-3C6F42B268C4}"/>
              </a:ext>
            </a:extLst>
          </p:cNvPr>
          <p:cNvSpPr/>
          <p:nvPr/>
        </p:nvSpPr>
        <p:spPr>
          <a:xfrm>
            <a:off x="3368039" y="1283793"/>
            <a:ext cx="2407920" cy="1606293"/>
          </a:xfrm>
          <a:prstGeom prst="teardrop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Comic Sans MS" panose="030F0702030302020204" pitchFamily="66" charset="0"/>
              </a:rPr>
              <a:t>Post for a charity event </a:t>
            </a:r>
          </a:p>
        </p:txBody>
      </p:sp>
      <p:sp>
        <p:nvSpPr>
          <p:cNvPr id="9" name="Teardrop 8">
            <a:extLst>
              <a:ext uri="{FF2B5EF4-FFF2-40B4-BE49-F238E27FC236}">
                <a16:creationId xmlns:a16="http://schemas.microsoft.com/office/drawing/2014/main" id="{F911F011-C98A-A3A5-4ECB-8BBB40EF3AA3}"/>
              </a:ext>
            </a:extLst>
          </p:cNvPr>
          <p:cNvSpPr/>
          <p:nvPr/>
        </p:nvSpPr>
        <p:spPr>
          <a:xfrm>
            <a:off x="6455951" y="1266716"/>
            <a:ext cx="2407920" cy="1606293"/>
          </a:xfrm>
          <a:prstGeom prst="teardrop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Comic Sans MS" panose="030F0702030302020204" pitchFamily="66" charset="0"/>
              </a:rPr>
              <a:t>Post about a toy or videogame review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908D054-AF23-85F5-0A9F-9C88ADC5E3DA}"/>
              </a:ext>
            </a:extLst>
          </p:cNvPr>
          <p:cNvSpPr txBox="1"/>
          <p:nvPr/>
        </p:nvSpPr>
        <p:spPr>
          <a:xfrm>
            <a:off x="1864800" y="79200"/>
            <a:ext cx="4766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>
                <a:solidFill>
                  <a:srgbClr val="FF0000"/>
                </a:solidFill>
                <a:latin typeface="Comic Sans MS" panose="030F0702030302020204" pitchFamily="66" charset="0"/>
              </a:rPr>
              <a:t>Social Media Advertising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807630B-5030-4151-2B87-1F48CEF124D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627088" y="3133967"/>
            <a:ext cx="3682303" cy="16155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01852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Text&#10;&#10;Description automatically generated">
            <a:extLst>
              <a:ext uri="{FF2B5EF4-FFF2-40B4-BE49-F238E27FC236}">
                <a16:creationId xmlns:a16="http://schemas.microsoft.com/office/drawing/2014/main" id="{0D5BD3EB-6296-49BD-A7CA-FE4D60BB7A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10400" y="0"/>
            <a:ext cx="2133600" cy="861974"/>
          </a:xfrm>
          <a:prstGeom prst="rect">
            <a:avLst/>
          </a:prstGeom>
        </p:spPr>
      </p:pic>
      <p:pic>
        <p:nvPicPr>
          <p:cNvPr id="3" name="Picture 2" descr="A picture containing text, toy&#10;&#10;Description automatically generated">
            <a:extLst>
              <a:ext uri="{FF2B5EF4-FFF2-40B4-BE49-F238E27FC236}">
                <a16:creationId xmlns:a16="http://schemas.microsoft.com/office/drawing/2014/main" id="{DB7D5B22-3BC8-0A21-4CD6-1B8056505C9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225353" y="2082298"/>
            <a:ext cx="4191724" cy="3143793"/>
          </a:xfrm>
          <a:prstGeom prst="rect">
            <a:avLst/>
          </a:prstGeom>
        </p:spPr>
      </p:pic>
      <p:sp>
        <p:nvSpPr>
          <p:cNvPr id="4" name="Rectangle: Single Corner Snipped 3">
            <a:extLst>
              <a:ext uri="{FF2B5EF4-FFF2-40B4-BE49-F238E27FC236}">
                <a16:creationId xmlns:a16="http://schemas.microsoft.com/office/drawing/2014/main" id="{C17E8F0C-961D-DF81-CDCC-399DD814052F}"/>
              </a:ext>
            </a:extLst>
          </p:cNvPr>
          <p:cNvSpPr/>
          <p:nvPr/>
        </p:nvSpPr>
        <p:spPr>
          <a:xfrm>
            <a:off x="2044700" y="1838505"/>
            <a:ext cx="4470400" cy="2034995"/>
          </a:xfrm>
          <a:prstGeom prst="snip1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1800" dirty="0">
                <a:solidFill>
                  <a:schemeClr val="bg1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  <a:cs typeface="Segoe UI Emoji" panose="020B0502040204020203" pitchFamily="34" charset="0"/>
              </a:rPr>
              <a:t>🧩</a:t>
            </a:r>
            <a:r>
              <a:rPr lang="en-GB" sz="1800" dirty="0">
                <a:solidFill>
                  <a:schemeClr val="bg1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  <a:cs typeface="Cambria" panose="02040503050406030204" pitchFamily="18" charset="0"/>
              </a:rPr>
              <a:t> Spark Curiosity and Learning with [Brand] Educational Toys! </a:t>
            </a:r>
            <a:r>
              <a:rPr lang="en-GB" sz="1800" dirty="0">
                <a:solidFill>
                  <a:schemeClr val="bg1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  <a:cs typeface="Segoe UI Emoji" panose="020B0502040204020203" pitchFamily="34" charset="0"/>
              </a:rPr>
              <a:t>🌟</a:t>
            </a:r>
            <a:endParaRPr lang="en-US" sz="1800" dirty="0">
              <a:solidFill>
                <a:schemeClr val="bg1"/>
              </a:solidFill>
              <a:effectLst/>
              <a:latin typeface="Comic Sans MS" panose="030F0702030302020204" pitchFamily="66" charset="0"/>
              <a:ea typeface="Times New Roman" panose="02020603050405020304" pitchFamily="18" charset="0"/>
              <a:cs typeface="Cambria" panose="02040503050406030204" pitchFamily="18" charset="0"/>
            </a:endParaRPr>
          </a:p>
          <a:p>
            <a:r>
              <a:rPr lang="en-GB" sz="1800" dirty="0">
                <a:solidFill>
                  <a:schemeClr val="bg1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  <a:cs typeface="Cambria" panose="02040503050406030204" pitchFamily="18" charset="0"/>
              </a:rPr>
              <a:t>Discover a world of fun and knowledge with our interactive toys. Ignite imagination and promote early learning. #PlayAndLearn</a:t>
            </a:r>
            <a:endParaRPr lang="en-US" sz="1800" dirty="0">
              <a:solidFill>
                <a:schemeClr val="bg1"/>
              </a:solidFill>
              <a:effectLst/>
              <a:latin typeface="Comic Sans MS" panose="030F0702030302020204" pitchFamily="66" charset="0"/>
              <a:ea typeface="Times New Roman" panose="02020603050405020304" pitchFamily="18" charset="0"/>
              <a:cs typeface="Cambria" panose="02040503050406030204" pitchFamily="18" charset="0"/>
            </a:endParaRPr>
          </a:p>
          <a:p>
            <a:r>
              <a:rPr lang="en-GB" sz="1800" dirty="0">
                <a:solidFill>
                  <a:schemeClr val="bg1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  <a:cs typeface="Cambria" panose="02040503050406030204" pitchFamily="18" charset="0"/>
              </a:rPr>
              <a:t> </a:t>
            </a:r>
            <a:endParaRPr lang="en-US" sz="1800" dirty="0">
              <a:solidFill>
                <a:schemeClr val="bg1"/>
              </a:solidFill>
              <a:effectLst/>
              <a:latin typeface="Comic Sans MS" panose="030F0702030302020204" pitchFamily="66" charset="0"/>
              <a:ea typeface="Times New Roman" panose="02020603050405020304" pitchFamily="18" charset="0"/>
              <a:cs typeface="Cambria" panose="02040503050406030204" pitchFamily="18" charset="0"/>
            </a:endParaRPr>
          </a:p>
          <a:p>
            <a:pPr algn="ctr"/>
            <a:endParaRPr lang="en-US" dirty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  <p:pic>
        <p:nvPicPr>
          <p:cNvPr id="7" name="Google Shape;180;g25073e1ac4a_0_145" descr="Text&#10;&#10;Description automatically generated">
            <a:extLst>
              <a:ext uri="{FF2B5EF4-FFF2-40B4-BE49-F238E27FC236}">
                <a16:creationId xmlns:a16="http://schemas.microsoft.com/office/drawing/2014/main" id="{ADEA0594-A893-EC63-774E-C0345F0296ED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010400" y="0"/>
            <a:ext cx="2133600" cy="861974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Google Shape;182;g25073e1ac4a_0_145">
            <a:extLst>
              <a:ext uri="{FF2B5EF4-FFF2-40B4-BE49-F238E27FC236}">
                <a16:creationId xmlns:a16="http://schemas.microsoft.com/office/drawing/2014/main" id="{7C719883-A69E-5406-25D9-8B5B2C9F1450}"/>
              </a:ext>
            </a:extLst>
          </p:cNvPr>
          <p:cNvSpPr txBox="1"/>
          <p:nvPr/>
        </p:nvSpPr>
        <p:spPr>
          <a:xfrm>
            <a:off x="1473300" y="626050"/>
            <a:ext cx="5719200" cy="7526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07916"/>
              </a:lnSpc>
              <a:spcBef>
                <a:spcPts val="0"/>
              </a:spcBef>
              <a:spcAft>
                <a:spcPts val="800"/>
              </a:spcAft>
              <a:buNone/>
            </a:pPr>
            <a:endParaRPr sz="2800" dirty="0">
              <a:solidFill>
                <a:schemeClr val="dk1"/>
              </a:solidFill>
              <a:latin typeface="Comic Sans MS" panose="030F0702030302020204" pitchFamily="66" charset="0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342A68C1-9A16-280C-855F-84BE5C8BF30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193172" y="209022"/>
            <a:ext cx="2303140" cy="2298651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133125D4-DDEC-96F1-55AF-921943417CC6}"/>
              </a:ext>
            </a:extLst>
          </p:cNvPr>
          <p:cNvSpPr txBox="1"/>
          <p:nvPr/>
        </p:nvSpPr>
        <p:spPr>
          <a:xfrm>
            <a:off x="1923385" y="332086"/>
            <a:ext cx="4778298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00"/>
                </a:highlight>
                <a:uLnTx/>
                <a:uFillTx/>
                <a:latin typeface="Comic Sans MS" panose="030F0702030302020204" pitchFamily="66" charset="0"/>
              </a:rPr>
              <a:t>What Type of Social Media Advertising is this?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2000" dirty="0">
              <a:solidFill>
                <a:prstClr val="black"/>
              </a:solidFill>
              <a:highlight>
                <a:srgbClr val="FFFF00"/>
              </a:highlight>
              <a:latin typeface="Comic Sans MS" panose="030F0702030302020204" pitchFamily="66" charset="0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00"/>
                </a:highlight>
                <a:uLnTx/>
                <a:uFillTx/>
                <a:latin typeface="Comic Sans MS" panose="030F0702030302020204" pitchFamily="66" charset="0"/>
              </a:rPr>
              <a:t>Who is the target?</a:t>
            </a:r>
          </a:p>
        </p:txBody>
      </p:sp>
    </p:spTree>
    <p:extLst>
      <p:ext uri="{BB962C8B-B14F-4D97-AF65-F5344CB8AC3E}">
        <p14:creationId xmlns:p14="http://schemas.microsoft.com/office/powerpoint/2010/main" val="5218623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Text&#10;&#10;Description automatically generated">
            <a:extLst>
              <a:ext uri="{FF2B5EF4-FFF2-40B4-BE49-F238E27FC236}">
                <a16:creationId xmlns:a16="http://schemas.microsoft.com/office/drawing/2014/main" id="{0D5BD3EB-6296-49BD-A7CA-FE4D60BB7A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10400" y="0"/>
            <a:ext cx="2133600" cy="861974"/>
          </a:xfrm>
          <a:prstGeom prst="rect">
            <a:avLst/>
          </a:prstGeom>
        </p:spPr>
      </p:pic>
      <p:pic>
        <p:nvPicPr>
          <p:cNvPr id="3" name="Picture 2" descr="A picture containing text, toy&#10;&#10;Description automatically generated">
            <a:extLst>
              <a:ext uri="{FF2B5EF4-FFF2-40B4-BE49-F238E27FC236}">
                <a16:creationId xmlns:a16="http://schemas.microsoft.com/office/drawing/2014/main" id="{DB7D5B22-3BC8-0A21-4CD6-1B8056505C9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175302" y="999853"/>
            <a:ext cx="4191724" cy="3143793"/>
          </a:xfrm>
          <a:prstGeom prst="rect">
            <a:avLst/>
          </a:prstGeom>
        </p:spPr>
      </p:pic>
      <p:sp>
        <p:nvSpPr>
          <p:cNvPr id="4" name="Rectangle: Single Corner Snipped 3">
            <a:extLst>
              <a:ext uri="{FF2B5EF4-FFF2-40B4-BE49-F238E27FC236}">
                <a16:creationId xmlns:a16="http://schemas.microsoft.com/office/drawing/2014/main" id="{C17E8F0C-961D-DF81-CDCC-399DD814052F}"/>
              </a:ext>
            </a:extLst>
          </p:cNvPr>
          <p:cNvSpPr/>
          <p:nvPr/>
        </p:nvSpPr>
        <p:spPr>
          <a:xfrm>
            <a:off x="2044700" y="1838505"/>
            <a:ext cx="4470400" cy="2034995"/>
          </a:xfrm>
          <a:prstGeom prst="snip1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1800" dirty="0">
                <a:solidFill>
                  <a:schemeClr val="bg1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  <a:cs typeface="Segoe UI Emoji" panose="020B0502040204020203" pitchFamily="34" charset="0"/>
              </a:rPr>
              <a:t>🧩</a:t>
            </a:r>
            <a:r>
              <a:rPr lang="en-GB" sz="1800" dirty="0">
                <a:solidFill>
                  <a:schemeClr val="bg1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  <a:cs typeface="Cambria" panose="02040503050406030204" pitchFamily="18" charset="0"/>
              </a:rPr>
              <a:t> Spark Curiosity and Learning with [Brand] Educational Toys! </a:t>
            </a:r>
            <a:r>
              <a:rPr lang="en-GB" sz="1800" dirty="0">
                <a:solidFill>
                  <a:schemeClr val="bg1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  <a:cs typeface="Segoe UI Emoji" panose="020B0502040204020203" pitchFamily="34" charset="0"/>
              </a:rPr>
              <a:t>🌟</a:t>
            </a:r>
            <a:endParaRPr lang="en-US" sz="1800" dirty="0">
              <a:solidFill>
                <a:schemeClr val="bg1"/>
              </a:solidFill>
              <a:effectLst/>
              <a:latin typeface="Comic Sans MS" panose="030F0702030302020204" pitchFamily="66" charset="0"/>
              <a:ea typeface="Times New Roman" panose="02020603050405020304" pitchFamily="18" charset="0"/>
              <a:cs typeface="Cambria" panose="02040503050406030204" pitchFamily="18" charset="0"/>
            </a:endParaRPr>
          </a:p>
          <a:p>
            <a:r>
              <a:rPr lang="en-GB" sz="1800" dirty="0">
                <a:solidFill>
                  <a:schemeClr val="bg1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  <a:cs typeface="Cambria" panose="02040503050406030204" pitchFamily="18" charset="0"/>
              </a:rPr>
              <a:t>Discover a world of fun and knowledge with our interactive toys. Ignite imagination and promote early learning. #PlayAndLearn</a:t>
            </a:r>
            <a:endParaRPr lang="en-US" sz="1800" dirty="0">
              <a:solidFill>
                <a:schemeClr val="bg1"/>
              </a:solidFill>
              <a:effectLst/>
              <a:latin typeface="Comic Sans MS" panose="030F0702030302020204" pitchFamily="66" charset="0"/>
              <a:ea typeface="Times New Roman" panose="02020603050405020304" pitchFamily="18" charset="0"/>
              <a:cs typeface="Cambria" panose="02040503050406030204" pitchFamily="18" charset="0"/>
            </a:endParaRPr>
          </a:p>
          <a:p>
            <a:r>
              <a:rPr lang="en-GB" sz="1800" dirty="0">
                <a:solidFill>
                  <a:schemeClr val="bg1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  <a:cs typeface="Cambria" panose="02040503050406030204" pitchFamily="18" charset="0"/>
              </a:rPr>
              <a:t> </a:t>
            </a:r>
            <a:endParaRPr lang="en-US" sz="1800" dirty="0">
              <a:solidFill>
                <a:schemeClr val="bg1"/>
              </a:solidFill>
              <a:effectLst/>
              <a:latin typeface="Comic Sans MS" panose="030F0702030302020204" pitchFamily="66" charset="0"/>
              <a:ea typeface="Times New Roman" panose="02020603050405020304" pitchFamily="18" charset="0"/>
              <a:cs typeface="Cambria" panose="02040503050406030204" pitchFamily="18" charset="0"/>
            </a:endParaRPr>
          </a:p>
          <a:p>
            <a:pPr algn="ctr"/>
            <a:endParaRPr lang="en-US" dirty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  <p:pic>
        <p:nvPicPr>
          <p:cNvPr id="7" name="Google Shape;180;g25073e1ac4a_0_145" descr="Text&#10;&#10;Description automatically generated">
            <a:extLst>
              <a:ext uri="{FF2B5EF4-FFF2-40B4-BE49-F238E27FC236}">
                <a16:creationId xmlns:a16="http://schemas.microsoft.com/office/drawing/2014/main" id="{ADEA0594-A893-EC63-774E-C0345F0296ED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010400" y="0"/>
            <a:ext cx="2133600" cy="861974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Google Shape;182;g25073e1ac4a_0_145">
            <a:extLst>
              <a:ext uri="{FF2B5EF4-FFF2-40B4-BE49-F238E27FC236}">
                <a16:creationId xmlns:a16="http://schemas.microsoft.com/office/drawing/2014/main" id="{7C719883-A69E-5406-25D9-8B5B2C9F1450}"/>
              </a:ext>
            </a:extLst>
          </p:cNvPr>
          <p:cNvSpPr txBox="1"/>
          <p:nvPr/>
        </p:nvSpPr>
        <p:spPr>
          <a:xfrm>
            <a:off x="1473300" y="626050"/>
            <a:ext cx="5719200" cy="7526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07916"/>
              </a:lnSpc>
              <a:spcBef>
                <a:spcPts val="0"/>
              </a:spcBef>
              <a:spcAft>
                <a:spcPts val="800"/>
              </a:spcAft>
              <a:buNone/>
            </a:pPr>
            <a:endParaRPr sz="2800" dirty="0">
              <a:solidFill>
                <a:schemeClr val="dk1"/>
              </a:solidFill>
              <a:latin typeface="Comic Sans MS" panose="030F0702030302020204" pitchFamily="66" charset="0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342A68C1-9A16-280C-855F-84BE5C8BF30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193172" y="209022"/>
            <a:ext cx="2303140" cy="2298651"/>
          </a:xfrm>
          <a:prstGeom prst="rect">
            <a:avLst/>
          </a:prstGeom>
        </p:spPr>
      </p:pic>
      <p:sp>
        <p:nvSpPr>
          <p:cNvPr id="5" name="Oval 4">
            <a:extLst>
              <a:ext uri="{FF2B5EF4-FFF2-40B4-BE49-F238E27FC236}">
                <a16:creationId xmlns:a16="http://schemas.microsoft.com/office/drawing/2014/main" id="{D21A07B7-A8ED-EFEE-5AC8-FF1AA49A1EC1}"/>
              </a:ext>
            </a:extLst>
          </p:cNvPr>
          <p:cNvSpPr/>
          <p:nvPr/>
        </p:nvSpPr>
        <p:spPr>
          <a:xfrm>
            <a:off x="3838786" y="579894"/>
            <a:ext cx="3559542" cy="1323511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latin typeface="Comic Sans MS" panose="030F0702030302020204" pitchFamily="66" charset="0"/>
              </a:rPr>
              <a:t>Advertising Technique: </a:t>
            </a:r>
            <a:r>
              <a:rPr lang="en-GB" i="1" u="sng" dirty="0">
                <a:latin typeface="Comic Sans MS" panose="030F0702030302020204" pitchFamily="66" charset="0"/>
              </a:rPr>
              <a:t>Emotional Appeal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66B0485C-3F67-A0C4-F15C-F6528645F9B3}"/>
              </a:ext>
            </a:extLst>
          </p:cNvPr>
          <p:cNvSpPr/>
          <p:nvPr/>
        </p:nvSpPr>
        <p:spPr>
          <a:xfrm>
            <a:off x="3753800" y="3361430"/>
            <a:ext cx="4633245" cy="159813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latin typeface="Comic Sans MS" panose="030F0702030302020204" pitchFamily="66" charset="0"/>
              </a:rPr>
              <a:t>Target: Children, and Parents looking for engaging and educational toys </a:t>
            </a:r>
          </a:p>
          <a:p>
            <a:pPr algn="ctr"/>
            <a:r>
              <a:rPr lang="en-GB" dirty="0">
                <a:latin typeface="Comic Sans MS" panose="030F0702030302020204" pitchFamily="66" charset="0"/>
              </a:rPr>
              <a:t>for their children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4C72B95-B8E5-1A8D-1A14-AD36ED6A4D50}"/>
              </a:ext>
            </a:extLst>
          </p:cNvPr>
          <p:cNvSpPr txBox="1"/>
          <p:nvPr/>
        </p:nvSpPr>
        <p:spPr>
          <a:xfrm>
            <a:off x="1864800" y="79200"/>
            <a:ext cx="4766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>
                <a:solidFill>
                  <a:srgbClr val="FF0000"/>
                </a:solidFill>
                <a:latin typeface="Comic Sans MS" panose="030F0702030302020204" pitchFamily="66" charset="0"/>
              </a:rPr>
              <a:t>Social Media Advertising</a:t>
            </a:r>
          </a:p>
        </p:txBody>
      </p:sp>
    </p:spTree>
    <p:extLst>
      <p:ext uri="{BB962C8B-B14F-4D97-AF65-F5344CB8AC3E}">
        <p14:creationId xmlns:p14="http://schemas.microsoft.com/office/powerpoint/2010/main" val="38562228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Text&#10;&#10;Description automatically generated">
            <a:extLst>
              <a:ext uri="{FF2B5EF4-FFF2-40B4-BE49-F238E27FC236}">
                <a16:creationId xmlns:a16="http://schemas.microsoft.com/office/drawing/2014/main" id="{0D5BD3EB-6296-49BD-A7CA-FE4D60BB7A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10400" y="0"/>
            <a:ext cx="2133600" cy="861974"/>
          </a:xfrm>
          <a:prstGeom prst="rect">
            <a:avLst/>
          </a:prstGeom>
        </p:spPr>
      </p:pic>
      <p:pic>
        <p:nvPicPr>
          <p:cNvPr id="3" name="Picture 2" descr="A picture containing text, toy&#10;&#10;Description automatically generated">
            <a:extLst>
              <a:ext uri="{FF2B5EF4-FFF2-40B4-BE49-F238E27FC236}">
                <a16:creationId xmlns:a16="http://schemas.microsoft.com/office/drawing/2014/main" id="{DB7D5B22-3BC8-0A21-4CD6-1B8056505C9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225353" y="2082298"/>
            <a:ext cx="4191724" cy="3143793"/>
          </a:xfrm>
          <a:prstGeom prst="rect">
            <a:avLst/>
          </a:prstGeom>
        </p:spPr>
      </p:pic>
      <p:sp>
        <p:nvSpPr>
          <p:cNvPr id="4" name="Rectangle: Single Corner Snipped 3">
            <a:extLst>
              <a:ext uri="{FF2B5EF4-FFF2-40B4-BE49-F238E27FC236}">
                <a16:creationId xmlns:a16="http://schemas.microsoft.com/office/drawing/2014/main" id="{C17E8F0C-961D-DF81-CDCC-399DD814052F}"/>
              </a:ext>
            </a:extLst>
          </p:cNvPr>
          <p:cNvSpPr/>
          <p:nvPr/>
        </p:nvSpPr>
        <p:spPr>
          <a:xfrm>
            <a:off x="2044700" y="1838505"/>
            <a:ext cx="4470400" cy="2034995"/>
          </a:xfrm>
          <a:prstGeom prst="snip1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mic Sans MS" panose="030F0702030302020204" pitchFamily="66" charset="0"/>
                <a:ea typeface="Times New Roman" panose="02020603050405020304" pitchFamily="18" charset="0"/>
                <a:cs typeface="Segoe UI Emoji" panose="020B0502040204020203" pitchFamily="34" charset="0"/>
              </a:rPr>
              <a:t>🍿 Create Unforgettable Moments with [Movie Streaming Service] Family Movie Night! 🎥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mic Sans MS" panose="030F0702030302020204" pitchFamily="66" charset="0"/>
                <a:ea typeface="Times New Roman" panose="02020603050405020304" pitchFamily="18" charset="0"/>
                <a:cs typeface="Segoe UI Emoji" panose="020B0502040204020203" pitchFamily="34" charset="0"/>
              </a:rPr>
              <a:t>Gather the family for a cinematic adventure. Enjoy quality time and laughter together. #FamilyFun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4991AEE-535D-8EC1-D312-C6A1EF9A1BC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93172" y="209022"/>
            <a:ext cx="2303140" cy="2298651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44F1C980-5005-A9CE-F88E-F9B49C8328A4}"/>
              </a:ext>
            </a:extLst>
          </p:cNvPr>
          <p:cNvSpPr txBox="1"/>
          <p:nvPr/>
        </p:nvSpPr>
        <p:spPr>
          <a:xfrm>
            <a:off x="1923385" y="332086"/>
            <a:ext cx="4778298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00"/>
                </a:highlight>
                <a:uLnTx/>
                <a:uFillTx/>
                <a:latin typeface="Comic Sans MS" panose="030F0702030302020204" pitchFamily="66" charset="0"/>
              </a:rPr>
              <a:t>What Type of Social Media Advertising is this?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2000" dirty="0">
              <a:solidFill>
                <a:prstClr val="black"/>
              </a:solidFill>
              <a:highlight>
                <a:srgbClr val="FFFF00"/>
              </a:highlight>
              <a:latin typeface="Comic Sans MS" panose="030F0702030302020204" pitchFamily="66" charset="0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00"/>
                </a:highlight>
                <a:uLnTx/>
                <a:uFillTx/>
                <a:latin typeface="Comic Sans MS" panose="030F0702030302020204" pitchFamily="66" charset="0"/>
              </a:rPr>
              <a:t>Who is the target?</a:t>
            </a:r>
          </a:p>
        </p:txBody>
      </p:sp>
    </p:spTree>
    <p:extLst>
      <p:ext uri="{BB962C8B-B14F-4D97-AF65-F5344CB8AC3E}">
        <p14:creationId xmlns:p14="http://schemas.microsoft.com/office/powerpoint/2010/main" val="32914190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Text&#10;&#10;Description automatically generated">
            <a:extLst>
              <a:ext uri="{FF2B5EF4-FFF2-40B4-BE49-F238E27FC236}">
                <a16:creationId xmlns:a16="http://schemas.microsoft.com/office/drawing/2014/main" id="{0D5BD3EB-6296-49BD-A7CA-FE4D60BB7A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10400" y="0"/>
            <a:ext cx="2133600" cy="861974"/>
          </a:xfrm>
          <a:prstGeom prst="rect">
            <a:avLst/>
          </a:prstGeom>
        </p:spPr>
      </p:pic>
      <p:pic>
        <p:nvPicPr>
          <p:cNvPr id="3" name="Picture 2" descr="A picture containing text, toy&#10;&#10;Description automatically generated">
            <a:extLst>
              <a:ext uri="{FF2B5EF4-FFF2-40B4-BE49-F238E27FC236}">
                <a16:creationId xmlns:a16="http://schemas.microsoft.com/office/drawing/2014/main" id="{DB7D5B22-3BC8-0A21-4CD6-1B8056505C9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902707" y="969115"/>
            <a:ext cx="4191724" cy="3143793"/>
          </a:xfrm>
          <a:prstGeom prst="rect">
            <a:avLst/>
          </a:prstGeom>
        </p:spPr>
      </p:pic>
      <p:sp>
        <p:nvSpPr>
          <p:cNvPr id="4" name="Rectangle: Single Corner Snipped 3">
            <a:extLst>
              <a:ext uri="{FF2B5EF4-FFF2-40B4-BE49-F238E27FC236}">
                <a16:creationId xmlns:a16="http://schemas.microsoft.com/office/drawing/2014/main" id="{C17E8F0C-961D-DF81-CDCC-399DD814052F}"/>
              </a:ext>
            </a:extLst>
          </p:cNvPr>
          <p:cNvSpPr/>
          <p:nvPr/>
        </p:nvSpPr>
        <p:spPr>
          <a:xfrm>
            <a:off x="2044700" y="1838505"/>
            <a:ext cx="4470400" cy="2034995"/>
          </a:xfrm>
          <a:prstGeom prst="snip1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mic Sans MS" panose="030F0702030302020204" pitchFamily="66" charset="0"/>
                <a:ea typeface="Times New Roman" panose="02020603050405020304" pitchFamily="18" charset="0"/>
                <a:cs typeface="Segoe UI Emoji" panose="020B0502040204020203" pitchFamily="34" charset="0"/>
              </a:rPr>
              <a:t>🍿 Create Unforgettable Moments with [Movie Streaming Service] Family Movie Night! 🎥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mic Sans MS" panose="030F0702030302020204" pitchFamily="66" charset="0"/>
                <a:ea typeface="Times New Roman" panose="02020603050405020304" pitchFamily="18" charset="0"/>
                <a:cs typeface="Segoe UI Emoji" panose="020B0502040204020203" pitchFamily="34" charset="0"/>
              </a:rPr>
              <a:t>Gather the family for a cinematic adventure. Enjoy quality time and laughter together. #FamilyFun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691372F-656C-4B0D-BAC7-45E818DAEA85}"/>
              </a:ext>
            </a:extLst>
          </p:cNvPr>
          <p:cNvSpPr txBox="1"/>
          <p:nvPr/>
        </p:nvSpPr>
        <p:spPr>
          <a:xfrm>
            <a:off x="1864800" y="79200"/>
            <a:ext cx="4766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>
                <a:solidFill>
                  <a:srgbClr val="FF0000"/>
                </a:solidFill>
                <a:latin typeface="Comic Sans MS" panose="030F0702030302020204" pitchFamily="66" charset="0"/>
              </a:rPr>
              <a:t>Social Media Advertising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4991AEE-535D-8EC1-D312-C6A1EF9A1BC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93172" y="209022"/>
            <a:ext cx="2303140" cy="2298651"/>
          </a:xfrm>
          <a:prstGeom prst="rect">
            <a:avLst/>
          </a:prstGeom>
        </p:spPr>
      </p:pic>
      <p:sp>
        <p:nvSpPr>
          <p:cNvPr id="5" name="Oval 4">
            <a:extLst>
              <a:ext uri="{FF2B5EF4-FFF2-40B4-BE49-F238E27FC236}">
                <a16:creationId xmlns:a16="http://schemas.microsoft.com/office/drawing/2014/main" id="{D2347857-D7E7-D121-7EA5-15FCAF4FF496}"/>
              </a:ext>
            </a:extLst>
          </p:cNvPr>
          <p:cNvSpPr/>
          <p:nvPr/>
        </p:nvSpPr>
        <p:spPr>
          <a:xfrm>
            <a:off x="3838786" y="579894"/>
            <a:ext cx="3559542" cy="1323511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latin typeface="Comic Sans MS" panose="030F0702030302020204" pitchFamily="66" charset="0"/>
              </a:rPr>
              <a:t>Advertising Technique: </a:t>
            </a:r>
            <a:r>
              <a:rPr lang="en-GB" i="1" u="sng" dirty="0">
                <a:latin typeface="Comic Sans MS" panose="030F0702030302020204" pitchFamily="66" charset="0"/>
              </a:rPr>
              <a:t>Emotional Appeal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3FD5376B-2B6F-E1D7-8F1F-E7DD43673A5A}"/>
              </a:ext>
            </a:extLst>
          </p:cNvPr>
          <p:cNvSpPr/>
          <p:nvPr/>
        </p:nvSpPr>
        <p:spPr>
          <a:xfrm>
            <a:off x="4279900" y="3583071"/>
            <a:ext cx="5166069" cy="1680402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latin typeface="Comic Sans MS" panose="030F0702030302020204" pitchFamily="66" charset="0"/>
              </a:rPr>
              <a:t>Target: Children, and Parents seeking family-friendly entertainment options </a:t>
            </a:r>
          </a:p>
          <a:p>
            <a:pPr algn="ctr"/>
            <a:r>
              <a:rPr lang="en-GB" dirty="0">
                <a:latin typeface="Comic Sans MS" panose="030F0702030302020204" pitchFamily="66" charset="0"/>
              </a:rPr>
              <a:t>and quality bonding time.</a:t>
            </a:r>
          </a:p>
        </p:txBody>
      </p:sp>
    </p:spTree>
    <p:extLst>
      <p:ext uri="{BB962C8B-B14F-4D97-AF65-F5344CB8AC3E}">
        <p14:creationId xmlns:p14="http://schemas.microsoft.com/office/powerpoint/2010/main" val="6243607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Text&#10;&#10;Description automatically generated">
            <a:extLst>
              <a:ext uri="{FF2B5EF4-FFF2-40B4-BE49-F238E27FC236}">
                <a16:creationId xmlns:a16="http://schemas.microsoft.com/office/drawing/2014/main" id="{0D5BD3EB-6296-49BD-A7CA-FE4D60BB7A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10400" y="0"/>
            <a:ext cx="2133600" cy="861974"/>
          </a:xfrm>
          <a:prstGeom prst="rect">
            <a:avLst/>
          </a:prstGeom>
        </p:spPr>
      </p:pic>
      <p:pic>
        <p:nvPicPr>
          <p:cNvPr id="3" name="Picture 2" descr="A picture containing text, toy&#10;&#10;Description automatically generated">
            <a:extLst>
              <a:ext uri="{FF2B5EF4-FFF2-40B4-BE49-F238E27FC236}">
                <a16:creationId xmlns:a16="http://schemas.microsoft.com/office/drawing/2014/main" id="{DB7D5B22-3BC8-0A21-4CD6-1B8056505C9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225353" y="2082298"/>
            <a:ext cx="4191724" cy="3143793"/>
          </a:xfrm>
          <a:prstGeom prst="rect">
            <a:avLst/>
          </a:prstGeom>
        </p:spPr>
      </p:pic>
      <p:sp>
        <p:nvSpPr>
          <p:cNvPr id="4" name="Rectangle: Single Corner Snipped 3">
            <a:extLst>
              <a:ext uri="{FF2B5EF4-FFF2-40B4-BE49-F238E27FC236}">
                <a16:creationId xmlns:a16="http://schemas.microsoft.com/office/drawing/2014/main" id="{C17E8F0C-961D-DF81-CDCC-399DD814052F}"/>
              </a:ext>
            </a:extLst>
          </p:cNvPr>
          <p:cNvSpPr/>
          <p:nvPr/>
        </p:nvSpPr>
        <p:spPr>
          <a:xfrm>
            <a:off x="2044700" y="1838505"/>
            <a:ext cx="4470400" cy="2034995"/>
          </a:xfrm>
          <a:prstGeom prst="snip1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mic Sans MS" panose="030F0702030302020204" pitchFamily="66" charset="0"/>
                <a:ea typeface="Times New Roman" panose="02020603050405020304" pitchFamily="18" charset="0"/>
                <a:cs typeface="Segoe UI Emoji" panose="020B0502040204020203" pitchFamily="34" charset="0"/>
              </a:rPr>
              <a:t>👨‍👩‍👧‍👦 Strengthen Your Parenting Skills with [Workshop Name]! 👪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mic Sans MS" panose="030F0702030302020204" pitchFamily="66" charset="0"/>
                <a:ea typeface="Times New Roman" panose="02020603050405020304" pitchFamily="18" charset="0"/>
                <a:cs typeface="Segoe UI Emoji" panose="020B0502040204020203" pitchFamily="34" charset="0"/>
              </a:rPr>
              <a:t>Join our interactive workshop for expert guidance and support. Elevate your parenting journey. #EmpoweredParents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17BB219-D770-BDD7-72EE-51A6A59DA98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93172" y="209022"/>
            <a:ext cx="2303140" cy="2298651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29073C24-24CD-5F01-A1ED-8A72DE07E9BA}"/>
              </a:ext>
            </a:extLst>
          </p:cNvPr>
          <p:cNvSpPr txBox="1"/>
          <p:nvPr/>
        </p:nvSpPr>
        <p:spPr>
          <a:xfrm>
            <a:off x="1923385" y="332086"/>
            <a:ext cx="4778298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00"/>
                </a:highlight>
                <a:uLnTx/>
                <a:uFillTx/>
                <a:latin typeface="Comic Sans MS" panose="030F0702030302020204" pitchFamily="66" charset="0"/>
              </a:rPr>
              <a:t>What Type of Social Media Advertising is this?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2000" dirty="0">
              <a:solidFill>
                <a:prstClr val="black"/>
              </a:solidFill>
              <a:highlight>
                <a:srgbClr val="FFFF00"/>
              </a:highlight>
              <a:latin typeface="Comic Sans MS" panose="030F0702030302020204" pitchFamily="66" charset="0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00"/>
                </a:highlight>
                <a:uLnTx/>
                <a:uFillTx/>
                <a:latin typeface="Comic Sans MS" panose="030F0702030302020204" pitchFamily="66" charset="0"/>
              </a:rPr>
              <a:t>Who is the target?</a:t>
            </a:r>
          </a:p>
        </p:txBody>
      </p:sp>
    </p:spTree>
    <p:extLst>
      <p:ext uri="{BB962C8B-B14F-4D97-AF65-F5344CB8AC3E}">
        <p14:creationId xmlns:p14="http://schemas.microsoft.com/office/powerpoint/2010/main" val="7753074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Text&#10;&#10;Description automatically generated">
            <a:extLst>
              <a:ext uri="{FF2B5EF4-FFF2-40B4-BE49-F238E27FC236}">
                <a16:creationId xmlns:a16="http://schemas.microsoft.com/office/drawing/2014/main" id="{0D5BD3EB-6296-49BD-A7CA-FE4D60BB7A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10400" y="0"/>
            <a:ext cx="2133600" cy="861974"/>
          </a:xfrm>
          <a:prstGeom prst="rect">
            <a:avLst/>
          </a:prstGeom>
        </p:spPr>
      </p:pic>
      <p:pic>
        <p:nvPicPr>
          <p:cNvPr id="3" name="Picture 2" descr="A picture containing text, toy&#10;&#10;Description automatically generated">
            <a:extLst>
              <a:ext uri="{FF2B5EF4-FFF2-40B4-BE49-F238E27FC236}">
                <a16:creationId xmlns:a16="http://schemas.microsoft.com/office/drawing/2014/main" id="{DB7D5B22-3BC8-0A21-4CD6-1B8056505C9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225353" y="2082298"/>
            <a:ext cx="4191724" cy="3143793"/>
          </a:xfrm>
          <a:prstGeom prst="rect">
            <a:avLst/>
          </a:prstGeom>
        </p:spPr>
      </p:pic>
      <p:sp>
        <p:nvSpPr>
          <p:cNvPr id="4" name="Rectangle: Single Corner Snipped 3">
            <a:extLst>
              <a:ext uri="{FF2B5EF4-FFF2-40B4-BE49-F238E27FC236}">
                <a16:creationId xmlns:a16="http://schemas.microsoft.com/office/drawing/2014/main" id="{C17E8F0C-961D-DF81-CDCC-399DD814052F}"/>
              </a:ext>
            </a:extLst>
          </p:cNvPr>
          <p:cNvSpPr/>
          <p:nvPr/>
        </p:nvSpPr>
        <p:spPr>
          <a:xfrm>
            <a:off x="2044700" y="1838505"/>
            <a:ext cx="4470400" cy="2034995"/>
          </a:xfrm>
          <a:prstGeom prst="snip1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mic Sans MS" panose="030F0702030302020204" pitchFamily="66" charset="0"/>
                <a:ea typeface="Times New Roman" panose="02020603050405020304" pitchFamily="18" charset="0"/>
                <a:cs typeface="Segoe UI Emoji" panose="020B0502040204020203" pitchFamily="34" charset="0"/>
              </a:rPr>
              <a:t>👨‍👩‍👧‍👦 Strengthen Your Parenting Skills with [Workshop Name]! 👪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mic Sans MS" panose="030F0702030302020204" pitchFamily="66" charset="0"/>
                <a:ea typeface="Times New Roman" panose="02020603050405020304" pitchFamily="18" charset="0"/>
                <a:cs typeface="Segoe UI Emoji" panose="020B0502040204020203" pitchFamily="34" charset="0"/>
              </a:rPr>
              <a:t>Join our interactive workshop for expert guidance and support. Elevate your parenting journey. #EmpoweredParents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B2848AF-8AB0-C631-0084-0A4D0D5E1BD5}"/>
              </a:ext>
            </a:extLst>
          </p:cNvPr>
          <p:cNvSpPr txBox="1"/>
          <p:nvPr/>
        </p:nvSpPr>
        <p:spPr>
          <a:xfrm>
            <a:off x="1864800" y="79200"/>
            <a:ext cx="4766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>
                <a:solidFill>
                  <a:srgbClr val="FF0000"/>
                </a:solidFill>
                <a:latin typeface="Comic Sans MS" panose="030F0702030302020204" pitchFamily="66" charset="0"/>
              </a:rPr>
              <a:t>Social Media Advertising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17BB219-D770-BDD7-72EE-51A6A59DA98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93172" y="209022"/>
            <a:ext cx="2303140" cy="2298651"/>
          </a:xfrm>
          <a:prstGeom prst="rect">
            <a:avLst/>
          </a:prstGeom>
        </p:spPr>
      </p:pic>
      <p:sp>
        <p:nvSpPr>
          <p:cNvPr id="5" name="Oval 4">
            <a:extLst>
              <a:ext uri="{FF2B5EF4-FFF2-40B4-BE49-F238E27FC236}">
                <a16:creationId xmlns:a16="http://schemas.microsoft.com/office/drawing/2014/main" id="{51DFF9F7-8751-D7DD-A82B-0346ED085113}"/>
              </a:ext>
            </a:extLst>
          </p:cNvPr>
          <p:cNvSpPr/>
          <p:nvPr/>
        </p:nvSpPr>
        <p:spPr>
          <a:xfrm>
            <a:off x="3838786" y="579894"/>
            <a:ext cx="3559542" cy="1323511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latin typeface="Comic Sans MS" panose="030F0702030302020204" pitchFamily="66" charset="0"/>
              </a:rPr>
              <a:t>Advertising Technique: </a:t>
            </a:r>
            <a:r>
              <a:rPr lang="en-GB" i="1" u="sng" dirty="0">
                <a:latin typeface="Comic Sans MS" panose="030F0702030302020204" pitchFamily="66" charset="0"/>
              </a:rPr>
              <a:t>Special Offer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25CF13B6-E100-F064-2AA4-06EB470D70B3}"/>
              </a:ext>
            </a:extLst>
          </p:cNvPr>
          <p:cNvSpPr/>
          <p:nvPr/>
        </p:nvSpPr>
        <p:spPr>
          <a:xfrm>
            <a:off x="3487425" y="3711891"/>
            <a:ext cx="4262264" cy="1381925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latin typeface="Comic Sans MS" panose="030F0702030302020204" pitchFamily="66" charset="0"/>
              </a:rPr>
              <a:t>Target: Parents seeking parenting advice and strategies to enhance their parenting skills</a:t>
            </a:r>
          </a:p>
        </p:txBody>
      </p:sp>
    </p:spTree>
    <p:extLst>
      <p:ext uri="{BB962C8B-B14F-4D97-AF65-F5344CB8AC3E}">
        <p14:creationId xmlns:p14="http://schemas.microsoft.com/office/powerpoint/2010/main" val="21489939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Text&#10;&#10;Description automatically generated">
            <a:extLst>
              <a:ext uri="{FF2B5EF4-FFF2-40B4-BE49-F238E27FC236}">
                <a16:creationId xmlns:a16="http://schemas.microsoft.com/office/drawing/2014/main" id="{0D5BD3EB-6296-49BD-A7CA-FE4D60BB7A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10400" y="0"/>
            <a:ext cx="2133600" cy="86197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25A81FC-8F5C-5C4A-E8F7-E4A4580359EB}"/>
              </a:ext>
            </a:extLst>
          </p:cNvPr>
          <p:cNvSpPr txBox="1"/>
          <p:nvPr/>
        </p:nvSpPr>
        <p:spPr>
          <a:xfrm>
            <a:off x="1923385" y="332086"/>
            <a:ext cx="4778298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00"/>
                </a:highlight>
                <a:uLnTx/>
                <a:uFillTx/>
                <a:latin typeface="Comic Sans MS" panose="030F0702030302020204" pitchFamily="66" charset="0"/>
              </a:rPr>
              <a:t>What Type of Social Media Advertising is this?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2000" dirty="0">
              <a:solidFill>
                <a:prstClr val="black"/>
              </a:solidFill>
              <a:highlight>
                <a:srgbClr val="FFFF00"/>
              </a:highlight>
              <a:latin typeface="Comic Sans MS" panose="030F0702030302020204" pitchFamily="66" charset="0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00"/>
                </a:highlight>
                <a:uLnTx/>
                <a:uFillTx/>
                <a:latin typeface="Comic Sans MS" panose="030F0702030302020204" pitchFamily="66" charset="0"/>
              </a:rPr>
              <a:t>Who is the target?</a:t>
            </a:r>
          </a:p>
        </p:txBody>
      </p:sp>
      <p:pic>
        <p:nvPicPr>
          <p:cNvPr id="3" name="Picture 2" descr="A picture containing text, toy&#10;&#10;Description automatically generated">
            <a:extLst>
              <a:ext uri="{FF2B5EF4-FFF2-40B4-BE49-F238E27FC236}">
                <a16:creationId xmlns:a16="http://schemas.microsoft.com/office/drawing/2014/main" id="{DB7D5B22-3BC8-0A21-4CD6-1B8056505C9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225353" y="2082298"/>
            <a:ext cx="4191724" cy="3143793"/>
          </a:xfrm>
          <a:prstGeom prst="rect">
            <a:avLst/>
          </a:prstGeom>
        </p:spPr>
      </p:pic>
      <p:sp>
        <p:nvSpPr>
          <p:cNvPr id="4" name="Rectangle: Single Corner Snipped 3">
            <a:extLst>
              <a:ext uri="{FF2B5EF4-FFF2-40B4-BE49-F238E27FC236}">
                <a16:creationId xmlns:a16="http://schemas.microsoft.com/office/drawing/2014/main" id="{C17E8F0C-961D-DF81-CDCC-399DD814052F}"/>
              </a:ext>
            </a:extLst>
          </p:cNvPr>
          <p:cNvSpPr/>
          <p:nvPr/>
        </p:nvSpPr>
        <p:spPr>
          <a:xfrm>
            <a:off x="2044700" y="1838505"/>
            <a:ext cx="4470400" cy="2034995"/>
          </a:xfrm>
          <a:prstGeom prst="snip1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mic Sans MS" panose="030F0702030302020204" pitchFamily="66" charset="0"/>
                <a:ea typeface="Times New Roman" panose="02020603050405020304" pitchFamily="18" charset="0"/>
                <a:cs typeface="Segoe UI Emoji" panose="020B0502040204020203" pitchFamily="34" charset="0"/>
              </a:rPr>
              <a:t>☕ Start Your Day Right with [Coffee Shop] Brews! ☀️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mic Sans MS" panose="030F0702030302020204" pitchFamily="66" charset="0"/>
                <a:ea typeface="Times New Roman" panose="02020603050405020304" pitchFamily="18" charset="0"/>
                <a:cs typeface="Segoe UI Emoji" panose="020B0502040204020203" pitchFamily="34" charset="0"/>
              </a:rPr>
              <a:t>Indulge in the rich aroma and flavor of our handcrafted coffees. Your daily dose of happiness awaits. #MorningMood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EC538CE-A11A-5BF2-9280-73FFA252380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93172" y="209022"/>
            <a:ext cx="2303140" cy="22986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208438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1290</TotalTime>
  <Words>940</Words>
  <Application>Microsoft Office PowerPoint</Application>
  <PresentationFormat>On-screen Show (16:9)</PresentationFormat>
  <Paragraphs>81</Paragraphs>
  <Slides>18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Bigfishdesign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Gary Bates</dc:creator>
  <cp:lastModifiedBy>Vicky ORourke</cp:lastModifiedBy>
  <cp:revision>27</cp:revision>
  <dcterms:created xsi:type="dcterms:W3CDTF">2015-09-17T14:35:04Z</dcterms:created>
  <dcterms:modified xsi:type="dcterms:W3CDTF">2023-10-12T18:49:54Z</dcterms:modified>
</cp:coreProperties>
</file>