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GRvNnVN/dywLovd3GpBkkf9Xt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0EB7B-5C90-4BF4-A0EA-BE8747A0D7E2}" v="2" dt="2023-10-12T07:30:10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ORourke" userId="77c6088f-2a7e-411c-a42e-754dea1e0e9b" providerId="ADAL" clId="{38CE5725-82C9-4323-8D83-9C770BD29018}"/>
    <pc:docChg chg="modSld">
      <pc:chgData name="Vicky ORourke" userId="77c6088f-2a7e-411c-a42e-754dea1e0e9b" providerId="ADAL" clId="{38CE5725-82C9-4323-8D83-9C770BD29018}" dt="2023-10-10T19:09:55.972" v="1"/>
      <pc:docMkLst>
        <pc:docMk/>
      </pc:docMkLst>
      <pc:sldChg chg="modSp mod">
        <pc:chgData name="Vicky ORourke" userId="77c6088f-2a7e-411c-a42e-754dea1e0e9b" providerId="ADAL" clId="{38CE5725-82C9-4323-8D83-9C770BD29018}" dt="2023-10-10T19:03:29.414" v="0" actId="2711"/>
        <pc:sldMkLst>
          <pc:docMk/>
          <pc:sldMk cId="0" sldId="256"/>
        </pc:sldMkLst>
        <pc:spChg chg="mod">
          <ac:chgData name="Vicky ORourke" userId="77c6088f-2a7e-411c-a42e-754dea1e0e9b" providerId="ADAL" clId="{38CE5725-82C9-4323-8D83-9C770BD29018}" dt="2023-10-10T19:03:29.414" v="0" actId="2711"/>
          <ac:spMkLst>
            <pc:docMk/>
            <pc:sldMk cId="0" sldId="256"/>
            <ac:spMk id="86" creationId="{00000000-0000-0000-0000-000000000000}"/>
          </ac:spMkLst>
        </pc:spChg>
      </pc:sldChg>
      <pc:sldChg chg="addSp modSp">
        <pc:chgData name="Vicky ORourke" userId="77c6088f-2a7e-411c-a42e-754dea1e0e9b" providerId="ADAL" clId="{38CE5725-82C9-4323-8D83-9C770BD29018}" dt="2023-10-10T19:09:55.972" v="1"/>
        <pc:sldMkLst>
          <pc:docMk/>
          <pc:sldMk cId="0" sldId="271"/>
        </pc:sldMkLst>
        <pc:spChg chg="add mod">
          <ac:chgData name="Vicky ORourke" userId="77c6088f-2a7e-411c-a42e-754dea1e0e9b" providerId="ADAL" clId="{38CE5725-82C9-4323-8D83-9C770BD29018}" dt="2023-10-10T19:09:55.972" v="1"/>
          <ac:spMkLst>
            <pc:docMk/>
            <pc:sldMk cId="0" sldId="271"/>
            <ac:spMk id="2" creationId="{CD29CD38-7D21-C649-32C0-5A9A2D1A27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07bc8d44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g2507bc8d44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0c3f76d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g260c3f76d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0c3f76d4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260c3f76d4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0c3f76d4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g260c3f76d4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60c3f76d4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g260c3f76d4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0c3f76d4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g260c3f76d4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073e1ac4a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dirty="0"/>
              <a:t>Picture list: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dirty="0">
                <a:solidFill>
                  <a:schemeClr val="dk1"/>
                </a:solidFill>
              </a:rPr>
              <a:t>https://pixabay.com/fi/vectors/musta-perjantai-sosiaalisen-median-post-4606225/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dirty="0">
                <a:solidFill>
                  <a:schemeClr val="dk1"/>
                </a:solidFill>
              </a:rPr>
              <a:t>https://pixabay.com/fi/photos/kirja-sivuja-avoin-kirja-lukea-1868068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dirty="0">
                <a:solidFill>
                  <a:schemeClr val="dk1"/>
                </a:solidFill>
              </a:rPr>
              <a:t>https://pixabay.com/fi/photos/dollari-raha-rahoittaa-us-dollar-1426420/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dirty="0">
                <a:solidFill>
                  <a:schemeClr val="dk1"/>
                </a:solidFill>
              </a:rPr>
              <a:t>https://pixabay.com/fi/photos/puhelin-n%C3%A4ytt%C3%B6-sovelluksia-292994/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dirty="0">
                <a:solidFill>
                  <a:schemeClr val="dk1"/>
                </a:solidFill>
              </a:rPr>
              <a:t>https://pixabay.com/fi/photos/radio-putki-radio-radiolaite-1954856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dirty="0">
                <a:solidFill>
                  <a:schemeClr val="dk1"/>
                </a:solidFill>
              </a:rPr>
              <a:t>https://pixabay.com/fi/illustrations/televisio-tv-korvat-%C3%A4%C3%A4ni-kuva-3988835/,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dirty="0">
                <a:solidFill>
                  <a:schemeClr val="dk1"/>
                </a:solidFill>
              </a:rPr>
              <a:t>Minding Media Minecraft World, Microsoft Minecraft Education Edition, Microsoft,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dirty="0"/>
              <a:t>Pegi labels</a:t>
            </a:r>
            <a:r>
              <a:rPr lang="en-IE" sz="1100" dirty="0"/>
              <a:t>: https://www.saferinternetday.org/supporters/pegi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dirty="0"/>
              <a:t>Clipart:</a:t>
            </a:r>
            <a:r>
              <a:rPr lang="en-IE" sz="11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dirty="0"/>
              <a:t>https://clipart-library.com/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3" name="Google Shape;233;g25073e1ac4a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8bc137de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g278bc137de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9fc92550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89fc92550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9fc92550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89fc92550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a635942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20a635942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073e1ac4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25073e1ac4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ffa2f3f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25ffa2f3f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ffa2f3f2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25ffa2f3f2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07bc8d44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g2507bc8d44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ffa2f3f2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25ffa2f3f2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ffa2f3f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25ffa2f3f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614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396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77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4845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3399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110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865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4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315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99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686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22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8561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icture containing text, LEGO, toy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96" y="930932"/>
            <a:ext cx="2783101" cy="347838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4039720" y="0"/>
            <a:ext cx="5104200" cy="5143500"/>
          </a:xfrm>
          <a:prstGeom prst="rect">
            <a:avLst/>
          </a:prstGeom>
          <a:solidFill>
            <a:srgbClr val="A8CB3A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630221" y="861974"/>
            <a:ext cx="3959100" cy="3970277"/>
          </a:xfrm>
          <a:prstGeom prst="rect">
            <a:avLst/>
          </a:prstGeom>
          <a:solidFill>
            <a:srgbClr val="723A8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1" u="none" strike="noStrike" cap="none" dirty="0">
              <a:solidFill>
                <a:srgbClr val="E46839"/>
              </a:solidFill>
              <a:latin typeface="Comic Sans MS" panose="030F0702030302020204" pitchFamily="66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E" sz="4000" b="1" i="0" u="none" strike="noStrike" cap="none" dirty="0">
                <a:solidFill>
                  <a:srgbClr val="E46839"/>
                </a:solidFill>
                <a:latin typeface="Comic Sans MS" panose="030F0702030302020204" pitchFamily="66" charset="0"/>
                <a:sym typeface="Arial"/>
              </a:rPr>
              <a:t>Lesson plan - What is media?</a:t>
            </a:r>
            <a:endParaRPr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E46839"/>
              </a:solidFill>
              <a:latin typeface="Comic Sans MS" panose="030F0702030302020204" pitchFamily="66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 dirty="0">
                <a:solidFill>
                  <a:srgbClr val="E46839"/>
                </a:solidFill>
                <a:latin typeface="Comic Sans MS" panose="030F0702030302020204" pitchFamily="66" charset="0"/>
              </a:rPr>
              <a:t>10-12-</a:t>
            </a:r>
            <a:r>
              <a:rPr lang="en-IE" sz="2800" b="1" i="0" u="none" strike="noStrike" cap="none" dirty="0">
                <a:solidFill>
                  <a:srgbClr val="E46839"/>
                </a:solidFill>
                <a:latin typeface="Comic Sans MS" panose="030F0702030302020204" pitchFamily="66" charset="0"/>
                <a:sym typeface="Arial"/>
              </a:rPr>
              <a:t>years</a:t>
            </a:r>
            <a:endParaRPr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1" u="none" strike="noStrike" cap="none" dirty="0">
              <a:solidFill>
                <a:srgbClr val="E46839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87" name="Google Shape;87;p1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-129823" y="4567738"/>
            <a:ext cx="42654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1" i="0" u="none" strike="noStrike" cap="none">
                <a:solidFill>
                  <a:srgbClr val="1A5892"/>
                </a:solidFill>
                <a:latin typeface="Arial"/>
                <a:ea typeface="Arial"/>
                <a:cs typeface="Arial"/>
                <a:sym typeface="Arial"/>
              </a:rPr>
              <a:t>Media Literacy for 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507bc8d441_0_12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507bc8d441_0_12"/>
          <p:cNvSpPr txBox="1"/>
          <p:nvPr/>
        </p:nvSpPr>
        <p:spPr>
          <a:xfrm>
            <a:off x="-27326" y="59125"/>
            <a:ext cx="71349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700" b="1" dirty="0">
                <a:solidFill>
                  <a:srgbClr val="1A5892"/>
                </a:solidFill>
                <a:latin typeface="Comic Sans MS" panose="030F0702030302020204" pitchFamily="66" charset="0"/>
              </a:rPr>
              <a:t>How to behave in media environments</a:t>
            </a:r>
            <a:endParaRPr sz="13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78" name="Google Shape;178;g2507bc8d441_0_12"/>
          <p:cNvSpPr txBox="1"/>
          <p:nvPr/>
        </p:nvSpPr>
        <p:spPr>
          <a:xfrm>
            <a:off x="47400" y="982525"/>
            <a:ext cx="4752900" cy="164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b="1" dirty="0">
                <a:solidFill>
                  <a:srgbClr val="E46839"/>
                </a:solidFill>
                <a:latin typeface="Comic Sans MS" panose="030F0702030302020204" pitchFamily="66" charset="0"/>
              </a:rPr>
              <a:t>What are media environments?</a:t>
            </a: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700" dirty="0">
                <a:solidFill>
                  <a:schemeClr val="dk1"/>
                </a:solidFill>
                <a:latin typeface="Comic Sans MS" panose="030F0702030302020204" pitchFamily="66" charset="0"/>
              </a:rPr>
              <a:t>Digital platforms like Facebook and other social media services, where people can interact with each other, send messages, and post pictures and videos. </a:t>
            </a:r>
            <a:endParaRPr sz="17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9" name="Google Shape;179;g2507bc8d441_0_12"/>
          <p:cNvGrpSpPr/>
          <p:nvPr/>
        </p:nvGrpSpPr>
        <p:grpSpPr>
          <a:xfrm>
            <a:off x="5029777" y="756776"/>
            <a:ext cx="3679377" cy="2275481"/>
            <a:chOff x="3491999" y="2705810"/>
            <a:chExt cx="2883524" cy="1948352"/>
          </a:xfrm>
        </p:grpSpPr>
        <p:pic>
          <p:nvPicPr>
            <p:cNvPr id="180" name="Google Shape;180;g2507bc8d441_0_12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91999" y="2800966"/>
              <a:ext cx="2160001" cy="144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g2507bc8d441_0_12" descr="Kidzworld: Kids Social Network:Amazon.com:Appstore for Android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0273" y="3306952"/>
              <a:ext cx="1347210" cy="1347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g2507bc8d441_0_12" descr="Grom Social - Safe Social Networking For Kids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03" r="34214" b="39492"/>
            <a:stretch/>
          </p:blipFill>
          <p:spPr>
            <a:xfrm>
              <a:off x="5703218" y="2705810"/>
              <a:ext cx="672305" cy="815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g2507bc8d441_0_12" descr="PopJam: Games and Friends - Apps on Google Play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37" b="4761"/>
            <a:stretch/>
          </p:blipFill>
          <p:spPr>
            <a:xfrm>
              <a:off x="3491999" y="3521113"/>
              <a:ext cx="714749" cy="7198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4" name="Google Shape;184;g2507bc8d441_0_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66375" y="2710825"/>
            <a:ext cx="5668275" cy="21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260c3f76d42_0_0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28162" cy="79905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60c3f76d42_0_0"/>
          <p:cNvSpPr txBox="1"/>
          <p:nvPr/>
        </p:nvSpPr>
        <p:spPr>
          <a:xfrm>
            <a:off x="-27326" y="59126"/>
            <a:ext cx="7116715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700" b="1" dirty="0">
                <a:solidFill>
                  <a:srgbClr val="1A5892"/>
                </a:solidFill>
                <a:latin typeface="Comic Sans MS" panose="030F0702030302020204" pitchFamily="66" charset="0"/>
              </a:rPr>
              <a:t>How to behave in media environments</a:t>
            </a:r>
            <a:endParaRPr sz="13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91" name="Google Shape;191;g260c3f76d42_0_0"/>
          <p:cNvSpPr txBox="1"/>
          <p:nvPr/>
        </p:nvSpPr>
        <p:spPr>
          <a:xfrm>
            <a:off x="56925" y="1048522"/>
            <a:ext cx="4283255" cy="2467184"/>
          </a:xfrm>
          <a:prstGeom prst="rect">
            <a:avLst/>
          </a:prstGeom>
          <a:solidFill>
            <a:srgbClr val="1A589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b="1" dirty="0">
                <a:solidFill>
                  <a:schemeClr val="lt1"/>
                </a:solidFill>
                <a:latin typeface="Comic Sans MS" panose="030F0702030302020204" pitchFamily="66" charset="0"/>
              </a:rPr>
              <a:t>Why it is important to behave well in social media?</a:t>
            </a:r>
            <a:endParaRPr sz="2000" b="1" dirty="0">
              <a:solidFill>
                <a:schemeClr val="lt1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700" dirty="0">
                <a:solidFill>
                  <a:schemeClr val="lt1"/>
                </a:solidFill>
                <a:latin typeface="Comic Sans MS" panose="030F0702030302020204" pitchFamily="66" charset="0"/>
              </a:rPr>
              <a:t>Millions of people with different backgrounds use social media every day. It is good to remember that whatever you post in social media, should never hurt another person. </a:t>
            </a:r>
            <a:endParaRPr sz="1700" dirty="0">
              <a:solidFill>
                <a:schemeClr val="l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2" name="Google Shape;192;g260c3f76d4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9835" y="915480"/>
            <a:ext cx="4476637" cy="2733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260c3f76d42_0_6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60c3f76d42_0_6"/>
          <p:cNvSpPr txBox="1"/>
          <p:nvPr/>
        </p:nvSpPr>
        <p:spPr>
          <a:xfrm>
            <a:off x="-27326" y="59125"/>
            <a:ext cx="71349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700" b="1" dirty="0">
                <a:solidFill>
                  <a:srgbClr val="1A5892"/>
                </a:solidFill>
                <a:latin typeface="Comic Sans MS" panose="030F0702030302020204" pitchFamily="66" charset="0"/>
              </a:rPr>
              <a:t>How to behave in media environments</a:t>
            </a:r>
            <a:endParaRPr sz="13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99" name="Google Shape;199;g260c3f76d42_0_6"/>
          <p:cNvSpPr txBox="1"/>
          <p:nvPr/>
        </p:nvSpPr>
        <p:spPr>
          <a:xfrm>
            <a:off x="2358236" y="1002777"/>
            <a:ext cx="4595225" cy="3137945"/>
          </a:xfrm>
          <a:prstGeom prst="rect">
            <a:avLst/>
          </a:prstGeom>
          <a:solidFill>
            <a:srgbClr val="723A8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100" b="1" dirty="0">
                <a:solidFill>
                  <a:schemeClr val="lt1"/>
                </a:solidFill>
                <a:latin typeface="Comic Sans MS" panose="030F0702030302020204" pitchFamily="66" charset="0"/>
              </a:rPr>
              <a:t>People have the right to protect themselves from the bad behaviour of others</a:t>
            </a:r>
            <a:endParaRPr sz="2100" b="1" dirty="0">
              <a:solidFill>
                <a:schemeClr val="lt1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800" dirty="0">
                <a:solidFill>
                  <a:schemeClr val="lt1"/>
                </a:solidFill>
                <a:latin typeface="Comic Sans MS" panose="030F0702030302020204" pitchFamily="66" charset="0"/>
              </a:rPr>
              <a:t>Everyone has a right to ask not to be photographed or videotaped</a:t>
            </a: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800" dirty="0">
                <a:solidFill>
                  <a:schemeClr val="lt1"/>
                </a:solidFill>
                <a:latin typeface="Comic Sans MS" panose="030F0702030302020204" pitchFamily="66" charset="0"/>
              </a:rPr>
              <a:t>It is polite to ask others permission before posting pictures of them to the internet</a:t>
            </a:r>
            <a:endParaRPr sz="17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0" name="Google Shape;200;g260c3f76d42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770" y="861974"/>
            <a:ext cx="2328075" cy="232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60c3f76d42_0_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729" y="2571751"/>
            <a:ext cx="1687670" cy="169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260c3f76d42_0_12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60c3f76d42_0_12"/>
          <p:cNvSpPr txBox="1"/>
          <p:nvPr/>
        </p:nvSpPr>
        <p:spPr>
          <a:xfrm>
            <a:off x="-27326" y="59125"/>
            <a:ext cx="71349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700" b="1" dirty="0">
                <a:solidFill>
                  <a:srgbClr val="1A5892"/>
                </a:solidFill>
                <a:latin typeface="Comic Sans MS" panose="030F0702030302020204" pitchFamily="66" charset="0"/>
              </a:rPr>
              <a:t>How to behave in media environments</a:t>
            </a:r>
            <a:endParaRPr sz="13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208" name="Google Shape;208;g260c3f76d42_0_12"/>
          <p:cNvSpPr txBox="1"/>
          <p:nvPr/>
        </p:nvSpPr>
        <p:spPr>
          <a:xfrm>
            <a:off x="229075" y="982525"/>
            <a:ext cx="4437600" cy="252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b="1" dirty="0">
                <a:solidFill>
                  <a:schemeClr val="lt1"/>
                </a:solidFill>
                <a:latin typeface="Comic Sans MS" panose="030F0702030302020204" pitchFamily="66" charset="0"/>
              </a:rPr>
              <a:t>Safety and being smart are the best ways to protect yourself</a:t>
            </a:r>
            <a:endParaRPr sz="1700" dirty="0">
              <a:solidFill>
                <a:schemeClr val="lt1"/>
              </a:solidFill>
              <a:latin typeface="Comic Sans MS" panose="030F0702030302020204" pitchFamily="66" charset="0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IE" sz="1700" dirty="0">
                <a:solidFill>
                  <a:schemeClr val="lt1"/>
                </a:solidFill>
                <a:latin typeface="Comic Sans MS" panose="030F0702030302020204" pitchFamily="66" charset="0"/>
              </a:rPr>
              <a:t>Never post your personal information like phone number or home address to social media</a:t>
            </a:r>
            <a:endParaRPr sz="1700" dirty="0">
              <a:solidFill>
                <a:schemeClr val="lt1"/>
              </a:solidFill>
              <a:latin typeface="Comic Sans MS" panose="030F0702030302020204" pitchFamily="66" charset="0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IE" sz="1700" dirty="0">
                <a:solidFill>
                  <a:schemeClr val="lt1"/>
                </a:solidFill>
                <a:latin typeface="Comic Sans MS" panose="030F0702030302020204" pitchFamily="66" charset="0"/>
              </a:rPr>
              <a:t>Don’t visit suspicious websites </a:t>
            </a:r>
            <a:endParaRPr sz="1700" dirty="0">
              <a:solidFill>
                <a:schemeClr val="lt1"/>
              </a:solidFill>
              <a:latin typeface="Comic Sans MS" panose="030F0702030302020204" pitchFamily="66" charset="0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IE" sz="1700" dirty="0">
                <a:solidFill>
                  <a:schemeClr val="lt1"/>
                </a:solidFill>
                <a:latin typeface="Comic Sans MS" panose="030F0702030302020204" pitchFamily="66" charset="0"/>
              </a:rPr>
              <a:t>Don’t answer to messages from strangers</a:t>
            </a:r>
            <a:endParaRPr sz="1700" dirty="0">
              <a:solidFill>
                <a:schemeClr val="l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9" name="Google Shape;209;g260c3f76d42_0_1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975" y="2261550"/>
            <a:ext cx="2320450" cy="22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60c3f76d42_0_1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75" y="762650"/>
            <a:ext cx="2679701" cy="19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60c3f76d42_0_12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100" y="2453475"/>
            <a:ext cx="2032174" cy="19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60c3f76d42_0_12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075" y="2656200"/>
            <a:ext cx="1945501" cy="194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260c3f76d42_0_18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60c3f76d42_0_18"/>
          <p:cNvSpPr txBox="1"/>
          <p:nvPr/>
        </p:nvSpPr>
        <p:spPr>
          <a:xfrm>
            <a:off x="-27326" y="59125"/>
            <a:ext cx="71349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700" b="1" dirty="0">
                <a:solidFill>
                  <a:srgbClr val="1A5892"/>
                </a:solidFill>
                <a:latin typeface="Comic Sans MS" panose="030F0702030302020204" pitchFamily="66" charset="0"/>
              </a:rPr>
              <a:t>How to behave in media environments</a:t>
            </a:r>
            <a:endParaRPr sz="13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219" name="Google Shape;219;g260c3f76d42_0_18"/>
          <p:cNvSpPr txBox="1"/>
          <p:nvPr/>
        </p:nvSpPr>
        <p:spPr>
          <a:xfrm>
            <a:off x="1287300" y="1009163"/>
            <a:ext cx="6569400" cy="1287245"/>
          </a:xfrm>
          <a:prstGeom prst="rect">
            <a:avLst/>
          </a:prstGeom>
          <a:solidFill>
            <a:srgbClr val="723A8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b="1" dirty="0">
                <a:solidFill>
                  <a:schemeClr val="lt1"/>
                </a:solidFill>
                <a:latin typeface="Comic Sans MS" panose="030F0702030302020204" pitchFamily="66" charset="0"/>
              </a:rPr>
              <a:t>Safety markings </a:t>
            </a:r>
            <a:endParaRPr sz="2000" b="1" dirty="0">
              <a:solidFill>
                <a:schemeClr val="lt1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700" dirty="0">
                <a:solidFill>
                  <a:schemeClr val="lt1"/>
                </a:solidFill>
                <a:latin typeface="Comic Sans MS" panose="030F0702030302020204" pitchFamily="66" charset="0"/>
              </a:rPr>
              <a:t>Safety markings on different media products help you to recognize if that content is suitable for you. </a:t>
            </a:r>
            <a:endParaRPr dirty="0">
              <a:solidFill>
                <a:schemeClr val="l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0" name="Google Shape;220;g260c3f76d42_0_1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900" y="2366600"/>
            <a:ext cx="5792201" cy="19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260c3f76d42_0_32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60c3f76d42_0_32"/>
          <p:cNvSpPr txBox="1"/>
          <p:nvPr/>
        </p:nvSpPr>
        <p:spPr>
          <a:xfrm>
            <a:off x="-1" y="-12"/>
            <a:ext cx="71349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700" b="1" dirty="0">
                <a:solidFill>
                  <a:srgbClr val="1A5892"/>
                </a:solidFill>
                <a:latin typeface="Comic Sans MS" panose="030F0702030302020204" pitchFamily="66" charset="0"/>
              </a:rPr>
              <a:t>How to behave in media environments</a:t>
            </a:r>
            <a:endParaRPr sz="13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227" name="Google Shape;227;g260c3f76d42_0_3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82151" y="2153200"/>
            <a:ext cx="4410524" cy="33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60c3f76d42_0_3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125" y="3406175"/>
            <a:ext cx="1428351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60c3f76d42_0_32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1722513" y="3262286"/>
            <a:ext cx="1152000" cy="13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60c3f76d42_0_32"/>
          <p:cNvSpPr/>
          <p:nvPr/>
        </p:nvSpPr>
        <p:spPr>
          <a:xfrm>
            <a:off x="106225" y="923400"/>
            <a:ext cx="6539400" cy="2434800"/>
          </a:xfrm>
          <a:prstGeom prst="wedgeRoundRectCallout">
            <a:avLst>
              <a:gd name="adj1" fmla="val 58917"/>
              <a:gd name="adj2" fmla="val -1453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900" b="1" dirty="0">
                <a:solidFill>
                  <a:schemeClr val="dk1"/>
                </a:solidFill>
                <a:latin typeface="Comic Sans MS" panose="030F0702030302020204" pitchFamily="66" charset="0"/>
              </a:rPr>
              <a:t>Create informative poster about how to behave on media environments!</a:t>
            </a:r>
            <a:endParaRPr sz="1900" b="1" dirty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700" b="1" dirty="0">
                <a:solidFill>
                  <a:schemeClr val="dk1"/>
                </a:solidFill>
                <a:latin typeface="Comic Sans MS" panose="030F0702030302020204" pitchFamily="66" charset="0"/>
              </a:rPr>
              <a:t>Choose your topic:</a:t>
            </a:r>
            <a:endParaRPr sz="1700" b="1" dirty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AutoNum type="arabicPeriod"/>
            </a:pPr>
            <a:r>
              <a:rPr lang="en-IE" sz="1800" b="1" dirty="0">
                <a:solidFill>
                  <a:srgbClr val="980000"/>
                </a:solidFill>
                <a:latin typeface="Comic Sans MS" panose="030F0702030302020204" pitchFamily="66" charset="0"/>
              </a:rPr>
              <a:t>Behaving well in media environments</a:t>
            </a:r>
            <a:endParaRPr sz="1800" b="1" dirty="0">
              <a:solidFill>
                <a:srgbClr val="980000"/>
              </a:solidFill>
              <a:latin typeface="Comic Sans MS" panose="030F0702030302020204" pitchFamily="66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723A83"/>
              </a:buClr>
              <a:buSzPts val="1800"/>
              <a:buAutoNum type="arabicPeriod"/>
            </a:pPr>
            <a:r>
              <a:rPr lang="en-IE" sz="1800" b="1" dirty="0">
                <a:solidFill>
                  <a:srgbClr val="723A83"/>
                </a:solidFill>
                <a:latin typeface="Comic Sans MS" panose="030F0702030302020204" pitchFamily="66" charset="0"/>
              </a:rPr>
              <a:t>Make yourself safe in media environments</a:t>
            </a:r>
            <a:endParaRPr sz="1800" b="1" dirty="0">
              <a:solidFill>
                <a:srgbClr val="723A83"/>
              </a:solidFill>
              <a:latin typeface="Comic Sans MS" panose="030F0702030302020204" pitchFamily="66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A5892"/>
              </a:buClr>
              <a:buSzPts val="1800"/>
              <a:buAutoNum type="arabicPeriod"/>
            </a:pPr>
            <a:r>
              <a:rPr lang="en-IE" sz="18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are the safety labels, and what do they mean?</a:t>
            </a:r>
            <a:endParaRPr sz="1700" dirty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25073e1ac4a_0_259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5073e1ac4a_0_259"/>
          <p:cNvSpPr txBox="1"/>
          <p:nvPr/>
        </p:nvSpPr>
        <p:spPr>
          <a:xfrm>
            <a:off x="-27325" y="59125"/>
            <a:ext cx="71160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700" b="1" i="0" u="none" strike="noStrike" cap="none" dirty="0">
                <a:solidFill>
                  <a:srgbClr val="1A5892"/>
                </a:solidFill>
                <a:latin typeface="Comic Sans MS" panose="030F0702030302020204" pitchFamily="66" charset="0"/>
                <a:sym typeface="Arial"/>
              </a:rPr>
              <a:t>Where does the media come from? </a:t>
            </a:r>
            <a:endParaRPr sz="13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237" name="Google Shape;237;g25073e1ac4a_0_25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200" y="1537400"/>
            <a:ext cx="2609001" cy="25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5073e1ac4a_0_259"/>
          <p:cNvSpPr txBox="1"/>
          <p:nvPr/>
        </p:nvSpPr>
        <p:spPr>
          <a:xfrm>
            <a:off x="189800" y="1016463"/>
            <a:ext cx="6304200" cy="769500"/>
          </a:xfrm>
          <a:prstGeom prst="rect">
            <a:avLst/>
          </a:prstGeom>
          <a:solidFill>
            <a:srgbClr val="723A8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900" dirty="0">
                <a:solidFill>
                  <a:schemeClr val="lt1"/>
                </a:solidFill>
                <a:latin typeface="Comic Sans MS" panose="030F0702030302020204" pitchFamily="66" charset="0"/>
              </a:rPr>
              <a:t>Media is always made by someone. Can you find the author of a book or a movie?</a:t>
            </a:r>
            <a:endParaRPr sz="2000" b="0" i="0" u="none" strike="noStrike" cap="none" dirty="0">
              <a:solidFill>
                <a:schemeClr val="lt1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239" name="Google Shape;239;g25073e1ac4a_0_25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46325" y="2986188"/>
            <a:ext cx="2939600" cy="220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5073e1ac4a_0_259"/>
          <p:cNvSpPr/>
          <p:nvPr/>
        </p:nvSpPr>
        <p:spPr>
          <a:xfrm>
            <a:off x="6782200" y="1239488"/>
            <a:ext cx="2057400" cy="1369200"/>
          </a:xfrm>
          <a:prstGeom prst="wedgeRoundRectCallout">
            <a:avLst>
              <a:gd name="adj1" fmla="val -1749"/>
              <a:gd name="adj2" fmla="val 82711"/>
              <a:gd name="adj3" fmla="val 0"/>
            </a:avLst>
          </a:prstGeom>
          <a:solidFill>
            <a:srgbClr val="FFF2CC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This information should be found somewhere in the book or the cover of a </a:t>
            </a:r>
            <a:r>
              <a:rPr lang="en-IE" sz="1400" b="0" i="0" u="none" strike="noStrike" cap="none" dirty="0" err="1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dvd</a:t>
            </a:r>
            <a:r>
              <a:rPr lang="en-IE" sz="1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-box.</a:t>
            </a:r>
            <a:endParaRPr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241" name="Google Shape;241;g25073e1ac4a_0_259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200" y="1819925"/>
            <a:ext cx="1885412" cy="210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5073e1ac4a_0_2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600" y="1867700"/>
            <a:ext cx="1885425" cy="16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5073e1ac4a_0_259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425" y="3482125"/>
            <a:ext cx="1144724" cy="10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5073e1ac4a_0_259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875" y="3657549"/>
            <a:ext cx="985114" cy="8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5073e1ac4a_0_259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200" y="3657551"/>
            <a:ext cx="861947" cy="8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6">
            <a:extLst>
              <a:ext uri="{FF2B5EF4-FFF2-40B4-BE49-F238E27FC236}">
                <a16:creationId xmlns:a16="http://schemas.microsoft.com/office/drawing/2014/main" id="{CD29CD38-7D21-C649-32C0-5A9A2D1A277C}"/>
              </a:ext>
            </a:extLst>
          </p:cNvPr>
          <p:cNvSpPr txBox="1"/>
          <p:nvPr/>
        </p:nvSpPr>
        <p:spPr>
          <a:xfrm>
            <a:off x="2073242" y="4608427"/>
            <a:ext cx="420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00" b="1" dirty="0"/>
              <a:t>Clipart:</a:t>
            </a:r>
            <a:r>
              <a:rPr lang="en-IE" sz="1200" dirty="0"/>
              <a:t> https://clipart-library.com/</a:t>
            </a:r>
          </a:p>
          <a:p>
            <a:endParaRPr lang="fi-FI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8bc137dea_0_86"/>
          <p:cNvSpPr txBox="1"/>
          <p:nvPr/>
        </p:nvSpPr>
        <p:spPr>
          <a:xfrm>
            <a:off x="2046975" y="336725"/>
            <a:ext cx="6243000" cy="3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Picture list: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https://pixabay.com/fi/vectors/musta-perjantai-sosiaalisen-median-post-4606225/ 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https://pixabay.com/fi/photos/kirja-sivuja-avoin-kirja-lukea-1868068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https://pixabay.com/fi/photos/dollari-raha-rahoittaa-us-dollar-1426420/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https://pixabay.com/fi/photos/puhelin-n%C3%A4ytt%C3%B6-sovelluksia-292994/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https://pixabay.com/fi/photos/radio-putki-radio-radiolaite-1954856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https://pixabay.com/fi/illustrations/televisio-tv-korvat-%C3%A4%C3%A4ni-kuva-3988835/,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Johannes Repo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Minding Media Minecraft World, Microsoft Minecraft Education Edition, Microsoft,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https://pixabay.com/fi/photos/auringonlasku-ranta-siluetteja-570881/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https://pixabay.com/fi/photos/ghettoblaster-boombox-1225920/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https://pixabay.com/fi/illustrations/tv-katsella-jalkapallo-katso-tv-t%C3%A4-1271650/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https://pixabay.com/fi/photos/aikakauslehti%C3%A4-lukea-aikakauslehti-1172464/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https://pixabay.com/fi/photos/julisteet-kopioitu-julisteita-215609/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https://pixabay.com/fi/vectors/video-sapluuna-verkkosivusto-1606945/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https://pixabay.com/fi/photos/pelaamista-tv-pelaajat-pelaaja-2259191/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https://pixabay.com/fi/photos/sosiaalinen-media-facebook-763731/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025" y="4484150"/>
            <a:ext cx="1771950" cy="7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17500" y="46475"/>
            <a:ext cx="4202400" cy="3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clipart-images from https://clipart-library.com</a:t>
            </a: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https://clipart-library.com/clipart/125403.htm.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https://clipart-library.com/clipart/hacker-cliparts-15.htm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https://clipart-library.com/clip-art/detective-silhouette-19.htm9.10.2023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https://clipart-library.com/clip-art/51-514564_this-free-icons-png-design-of-consulting-detecti ve.htm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https://clipart-library.com/clipart/296270.htm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https://clipart-library.com/clipart/caesar-salad-cliparts-11.htm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https://clipart-library.com/clip-art/symbols-transparent-background-12.htm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https://clipart-library.com/clipart/false-cliparts-19.htm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https://clipart-library.com/clipart/opinion-cliparts-25.htm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https://clipart-library.com/clipart/n145213.htm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572000" y="0"/>
            <a:ext cx="4452600" cy="4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https://clipart-library.com/clipart/colorful-chair-cliparts-12.htm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https://clipart-library.com/clipart/BTarnoogc.htm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https://clipart-library.com/clipart/282630.htm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https://clipart-library.com/clipart/advertising-cliparts-3.htm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https://clipart-library.com/clipart/497558.htm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https://clipart-library.com/clipart/497609.htm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https://clipart-library.com/clip-art/newspaper-transparent-8.htm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https://clipart-library.com/clipart/computer-safety-cliparts-16.htm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https://clipart-library.com/clip-art/books-transparent-background-11.htm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https://clipart-library.com/clip-art/boombox-silhouette-23.htm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https://clipart-library.com/clipart/612107.htm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https://clipart-library.com/clipart/612160.htm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https://clipart-library.com/clipart/437734.htm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https://clipart-library.com/clip-art/789015_social-networking-png.htm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https://clipart-library.com/clip-art/facebook-like-transparent-background-2.htm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https://clipart-library.com/clipart/cartoon-dolphin-clipart-3.htm 9.10.2023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025" y="4484150"/>
            <a:ext cx="1771950" cy="7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86890" y="19687"/>
            <a:ext cx="4202400" cy="417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https://clipart-library.com/clipart/sweet-elephant-cliparts-3.htm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https://clipart-library.com/clipart/elephant-cliparts-2.htm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https://clipart-library.com/clipart/767579.htm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https://clipart-library.com/clipart/free-cliparts-marker-24.htm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https://clipart-library.com/clipart/pencil-clipart_7.htm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https://clipart-library.com/clipart/617563.htm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https://clipart-library.com/clipart/graphic-design-clipart-12.htm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https://clipart-library.com/clipart/8iG6GoEjT.htm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https://clipart-library.com/clipart/1918307.htm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https://clipart-library.com/clipart/cliparts-locked-files-20.htm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https://clipart-library.com/clipart/100212.htm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https://clipart-library.com/clipart/kids-playing-outside-clipart-8.htm 9.10.2023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https://clipart-library.com/clipart/internet-cliparts_17.htm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506142" y="19687"/>
            <a:ext cx="4368300" cy="446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https://clipart-library.com/clipart/social-media-free-png-image.htm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https://clipart-library.com/clipart/1477504.htm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https://clipart-library.com/clipart/movie-reel-clipart_10.htm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https://clipart-library.com/clipart/2071961.htm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https://clipart-library.com/clipart/1303337.htm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https://clipart-library.com/reading-magazines.html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https://clipart-library.com/clipart/100615.htm 9.10.2023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https://clipart-library.com/clipart/Crocodile-Free-PNG-Image.htm 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https://clipart-library.com/clipart/112709.htm 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https://clipart-library.com/clipart/1767269.htm 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https://clipart-library.com/clipart/science-book-cliparts-2.htm 9.10.2023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https://clipart-library.com/clipart/725965.htm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https://clipart-library.com/clipart/network-sharing-cliparts-20.htm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https://clipart-library.com/clipart/fake-cliparts-25.htm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https://clipart-library.com/clip-art/146-1462844_fake-news-png-transparent-svg-onlygfx-fake-news.htm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https://clipart-library.com/clipart/506268.htm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https://clipart-library.com/clipart/search-cliparts-1.htm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476" y="64395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45082" y="98005"/>
            <a:ext cx="605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>
                <a:solidFill>
                  <a:srgbClr val="1A5892"/>
                </a:solidFill>
                <a:latin typeface="Comic Sans MS" panose="030F0702030302020204" pitchFamily="66" charset="0"/>
              </a:rPr>
              <a:t>What is Media?</a:t>
            </a:r>
            <a:endParaRPr sz="1400" b="0" i="0" u="none" strike="noStrike" cap="none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26" y="926370"/>
            <a:ext cx="2750700" cy="2629525"/>
          </a:xfrm>
          <a:prstGeom prst="rect">
            <a:avLst/>
          </a:prstGeom>
          <a:noFill/>
          <a:ln w="19050" cap="flat" cmpd="sng">
            <a:solidFill>
              <a:srgbClr val="1A5892"/>
            </a:solidFill>
            <a:prstDash val="lgDashDot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926" y="1849495"/>
            <a:ext cx="2967501" cy="2699225"/>
          </a:xfrm>
          <a:prstGeom prst="rect">
            <a:avLst/>
          </a:prstGeom>
          <a:noFill/>
          <a:ln w="19050" cap="flat" cmpd="sng">
            <a:solidFill>
              <a:srgbClr val="DD7E6B"/>
            </a:solidFill>
            <a:prstDash val="lgDashDot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051" y="1481470"/>
            <a:ext cx="2890651" cy="2866175"/>
          </a:xfrm>
          <a:prstGeom prst="rect">
            <a:avLst/>
          </a:prstGeom>
          <a:noFill/>
          <a:ln w="19050" cap="flat" cmpd="sng">
            <a:solidFill>
              <a:srgbClr val="B6D7A8"/>
            </a:solidFill>
            <a:prstDash val="lgDashDot"/>
            <a:round/>
            <a:headEnd type="none" w="sm" len="sm"/>
            <a:tailEnd type="none" w="sm" len="sm"/>
          </a:ln>
        </p:spPr>
      </p:pic>
      <p:sp>
        <p:nvSpPr>
          <p:cNvPr id="98" name="Google Shape;98;p2"/>
          <p:cNvSpPr txBox="1"/>
          <p:nvPr/>
        </p:nvSpPr>
        <p:spPr>
          <a:xfrm>
            <a:off x="647564" y="532033"/>
            <a:ext cx="1692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>
                <a:solidFill>
                  <a:schemeClr val="dk2"/>
                </a:solidFill>
                <a:latin typeface="Comic Sans MS" panose="030F0702030302020204" pitchFamily="66" charset="0"/>
              </a:rPr>
              <a:t>Media content</a:t>
            </a:r>
            <a:endParaRPr sz="1600" b="1">
              <a:solidFill>
                <a:schemeClr val="dk2"/>
              </a:solidFill>
              <a:latin typeface="Comic Sans MS" panose="030F0702030302020204" pitchFamily="66" charset="0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571476" y="950301"/>
            <a:ext cx="18738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700" b="1" dirty="0">
                <a:solidFill>
                  <a:srgbClr val="38761D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Media equipment</a:t>
            </a:r>
            <a:endParaRPr sz="1700" b="1" dirty="0">
              <a:solidFill>
                <a:srgbClr val="38761D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492561" y="970451"/>
            <a:ext cx="2065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700" b="1" dirty="0">
                <a:solidFill>
                  <a:srgbClr val="980000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Social media &amp; Digital environments</a:t>
            </a:r>
            <a:endParaRPr sz="1700" b="1" dirty="0">
              <a:solidFill>
                <a:srgbClr val="980000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325350" y="296214"/>
            <a:ext cx="2508779" cy="60435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900" b="1" dirty="0">
                <a:solidFill>
                  <a:schemeClr val="lt1"/>
                </a:solidFill>
                <a:latin typeface="Comic Sans MS" panose="030F0702030302020204" pitchFamily="66" charset="0"/>
              </a:rPr>
              <a:t>Media is all of this!</a:t>
            </a:r>
            <a:endParaRPr sz="1900" b="1" dirty="0">
              <a:solidFill>
                <a:schemeClr val="lt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0a635942cf_0_0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0a635942cf_0_0"/>
          <p:cNvSpPr txBox="1"/>
          <p:nvPr/>
        </p:nvSpPr>
        <p:spPr>
          <a:xfrm>
            <a:off x="-27326" y="59125"/>
            <a:ext cx="70377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700" b="1" i="0" u="none" strike="noStrike" cap="none" dirty="0">
                <a:solidFill>
                  <a:srgbClr val="1A5892"/>
                </a:solidFill>
                <a:latin typeface="Comic Sans MS" panose="030F0702030302020204" pitchFamily="66" charset="0"/>
                <a:sym typeface="Arial"/>
              </a:rPr>
              <a:t>“Change Places If You…” Media style!</a:t>
            </a:r>
            <a:endParaRPr sz="13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108" name="Google Shape;108;g20a635942cf_0_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575" y="861975"/>
            <a:ext cx="4228426" cy="36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0a635942cf_0_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9149" y="1092000"/>
            <a:ext cx="4410524" cy="330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0a635942cf_0_0"/>
          <p:cNvSpPr/>
          <p:nvPr/>
        </p:nvSpPr>
        <p:spPr>
          <a:xfrm>
            <a:off x="2850075" y="1092000"/>
            <a:ext cx="1959900" cy="1548900"/>
          </a:xfrm>
          <a:prstGeom prst="wedgeRoundRectCallout">
            <a:avLst>
              <a:gd name="adj1" fmla="val -83659"/>
              <a:gd name="adj2" fmla="val -26545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1">
                <a:latin typeface="Comic Sans MS" panose="030F0702030302020204" pitchFamily="66" charset="0"/>
              </a:rPr>
              <a:t>Arrange the chairs in the classroom in a circle. Then listen to your teacher for the rules of the game!</a:t>
            </a:r>
            <a:endParaRPr b="1">
              <a:latin typeface="Comic Sans MS" panose="030F0702030302020204" pitchFamily="66" charset="0"/>
            </a:endParaRPr>
          </a:p>
        </p:txBody>
      </p:sp>
      <p:pic>
        <p:nvPicPr>
          <p:cNvPr id="111" name="Google Shape;111;g20a635942cf_0_0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00" y="2640900"/>
            <a:ext cx="3257275" cy="187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25073e1ac4a_0_3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5073e1ac4a_0_3"/>
          <p:cNvSpPr txBox="1"/>
          <p:nvPr/>
        </p:nvSpPr>
        <p:spPr>
          <a:xfrm>
            <a:off x="-27325" y="59125"/>
            <a:ext cx="6493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 i="0" u="none" strike="noStrike" cap="none" dirty="0">
                <a:solidFill>
                  <a:srgbClr val="1A5892"/>
                </a:solidFill>
                <a:latin typeface="Comic Sans MS" panose="030F0702030302020204" pitchFamily="66" charset="0"/>
                <a:sym typeface="Arial"/>
              </a:rPr>
              <a:t>Different</a:t>
            </a:r>
            <a:r>
              <a:rPr lang="en-IE" sz="2800" b="1" dirty="0">
                <a:solidFill>
                  <a:srgbClr val="1A5892"/>
                </a:solidFill>
                <a:latin typeface="Comic Sans MS" panose="030F0702030302020204" pitchFamily="66" charset="0"/>
              </a:rPr>
              <a:t> forms of media</a:t>
            </a:r>
            <a:endParaRPr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18" name="Google Shape;118;g25073e1ac4a_0_3"/>
          <p:cNvSpPr txBox="1"/>
          <p:nvPr/>
        </p:nvSpPr>
        <p:spPr>
          <a:xfrm>
            <a:off x="198500" y="783213"/>
            <a:ext cx="7380300" cy="716448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600" b="1">
                <a:solidFill>
                  <a:schemeClr val="dk1"/>
                </a:solidFill>
                <a:latin typeface="Comic Sans MS" panose="030F0702030302020204" pitchFamily="66" charset="0"/>
              </a:rPr>
              <a:t>Media content can be divided into different categories depending on their format and context. </a:t>
            </a:r>
            <a:endParaRPr sz="1800" b="1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19" name="Google Shape;119;g25073e1ac4a_0_3"/>
          <p:cNvSpPr txBox="1"/>
          <p:nvPr/>
        </p:nvSpPr>
        <p:spPr>
          <a:xfrm>
            <a:off x="2362475" y="1540575"/>
            <a:ext cx="3489600" cy="26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000" b="1">
                <a:solidFill>
                  <a:srgbClr val="E46839"/>
                </a:solidFill>
                <a:latin typeface="Comic Sans MS" panose="030F0702030302020204" pitchFamily="66" charset="0"/>
              </a:rPr>
              <a:t>Print media</a:t>
            </a:r>
            <a:endParaRPr sz="3000" b="1">
              <a:solidFill>
                <a:srgbClr val="E46839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000" b="1">
                <a:solidFill>
                  <a:srgbClr val="723A83"/>
                </a:solidFill>
                <a:latin typeface="Comic Sans MS" panose="030F0702030302020204" pitchFamily="66" charset="0"/>
              </a:rPr>
              <a:t>Electronic media</a:t>
            </a:r>
            <a:endParaRPr sz="3000" b="1">
              <a:solidFill>
                <a:srgbClr val="723A83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000" b="1">
                <a:solidFill>
                  <a:srgbClr val="6AA84F"/>
                </a:solidFill>
                <a:latin typeface="Comic Sans MS" panose="030F0702030302020204" pitchFamily="66" charset="0"/>
              </a:rPr>
              <a:t>Digital media </a:t>
            </a:r>
            <a:endParaRPr sz="3000" b="1">
              <a:solidFill>
                <a:srgbClr val="6AA84F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1">
                <a:solidFill>
                  <a:srgbClr val="1A5892"/>
                </a:solidFill>
                <a:latin typeface="Comic Sans MS" panose="030F0702030302020204" pitchFamily="66" charset="0"/>
              </a:rPr>
              <a:t>Social media</a:t>
            </a:r>
            <a:endParaRPr sz="3200" b="1">
              <a:solidFill>
                <a:srgbClr val="1A5892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25073e1ac4a_0_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850" y="1469250"/>
            <a:ext cx="1706699" cy="22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5073e1ac4a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322" y="1680717"/>
            <a:ext cx="1749800" cy="116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5073e1ac4a_0_3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201" y="2945300"/>
            <a:ext cx="1592700" cy="126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5073e1ac4a_0_3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489" y="1540583"/>
            <a:ext cx="1592700" cy="97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5073e1ac4a_0_3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288" y="2847250"/>
            <a:ext cx="1527076" cy="152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25ffa2f3f22_0_0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5ffa2f3f22_0_0"/>
          <p:cNvSpPr txBox="1"/>
          <p:nvPr/>
        </p:nvSpPr>
        <p:spPr>
          <a:xfrm>
            <a:off x="-27325" y="59125"/>
            <a:ext cx="649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 i="0" u="none" strike="noStrike" cap="none" dirty="0">
                <a:solidFill>
                  <a:srgbClr val="1A5892"/>
                </a:solidFill>
                <a:latin typeface="Comic Sans MS" panose="030F0702030302020204" pitchFamily="66" charset="0"/>
                <a:sym typeface="Arial"/>
              </a:rPr>
              <a:t>Different</a:t>
            </a:r>
            <a:r>
              <a:rPr lang="en-IE" sz="2800" b="1" dirty="0">
                <a:solidFill>
                  <a:srgbClr val="1A5892"/>
                </a:solidFill>
                <a:latin typeface="Comic Sans MS" panose="030F0702030302020204" pitchFamily="66" charset="0"/>
              </a:rPr>
              <a:t> forms of media</a:t>
            </a:r>
            <a:endParaRPr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31" name="Google Shape;131;g25ffa2f3f22_0_0"/>
          <p:cNvSpPr txBox="1"/>
          <p:nvPr/>
        </p:nvSpPr>
        <p:spPr>
          <a:xfrm>
            <a:off x="1635375" y="3123075"/>
            <a:ext cx="5947200" cy="982355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-IE" sz="1600" dirty="0">
                <a:solidFill>
                  <a:schemeClr val="lt1"/>
                </a:solidFill>
                <a:latin typeface="Comic Sans MS" panose="030F0702030302020204" pitchFamily="66" charset="0"/>
              </a:rPr>
              <a:t>How is this form of media transmitted?</a:t>
            </a:r>
            <a:endParaRPr sz="1600" dirty="0">
              <a:solidFill>
                <a:schemeClr val="lt1"/>
              </a:solidFill>
              <a:latin typeface="Comic Sans MS" panose="030F0702030302020204" pitchFamily="66" charset="0"/>
            </a:endParaRPr>
          </a:p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-IE" sz="1600" dirty="0">
                <a:solidFill>
                  <a:schemeClr val="lt1"/>
                </a:solidFill>
                <a:latin typeface="Comic Sans MS" panose="030F0702030302020204" pitchFamily="66" charset="0"/>
              </a:rPr>
              <a:t>Is the format of the media traditional media, or new media?</a:t>
            </a:r>
            <a:endParaRPr dirty="0">
              <a:solidFill>
                <a:schemeClr val="lt1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5ffa2f3f22_0_0"/>
          <p:cNvSpPr txBox="1"/>
          <p:nvPr/>
        </p:nvSpPr>
        <p:spPr>
          <a:xfrm>
            <a:off x="4161175" y="824225"/>
            <a:ext cx="2994600" cy="1593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E46839"/>
              </a:buClr>
              <a:buSzPts val="2300"/>
              <a:buAutoNum type="arabicPeriod"/>
            </a:pPr>
            <a:r>
              <a:rPr lang="en-IE" sz="2300" b="1">
                <a:solidFill>
                  <a:srgbClr val="E46839"/>
                </a:solidFill>
                <a:latin typeface="Comic Sans MS" panose="030F0702030302020204" pitchFamily="66" charset="0"/>
              </a:rPr>
              <a:t>Print media</a:t>
            </a:r>
            <a:endParaRPr sz="2300" b="1">
              <a:solidFill>
                <a:srgbClr val="E46839"/>
              </a:solidFill>
              <a:latin typeface="Comic Sans MS" panose="030F0702030302020204" pitchFamily="66" charset="0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723A83"/>
              </a:buClr>
              <a:buSzPts val="2300"/>
              <a:buAutoNum type="arabicPeriod"/>
            </a:pPr>
            <a:r>
              <a:rPr lang="en-IE" sz="2300" b="1">
                <a:solidFill>
                  <a:srgbClr val="723A83"/>
                </a:solidFill>
                <a:latin typeface="Comic Sans MS" panose="030F0702030302020204" pitchFamily="66" charset="0"/>
              </a:rPr>
              <a:t>Electronic media</a:t>
            </a:r>
            <a:endParaRPr sz="2300" b="1">
              <a:solidFill>
                <a:srgbClr val="723A83"/>
              </a:solidFill>
              <a:latin typeface="Comic Sans MS" panose="030F0702030302020204" pitchFamily="66" charset="0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300"/>
              <a:buAutoNum type="arabicPeriod"/>
            </a:pPr>
            <a:r>
              <a:rPr lang="en-IE" sz="2300" b="1">
                <a:solidFill>
                  <a:srgbClr val="6AA84F"/>
                </a:solidFill>
                <a:latin typeface="Comic Sans MS" panose="030F0702030302020204" pitchFamily="66" charset="0"/>
              </a:rPr>
              <a:t>Digital media </a:t>
            </a:r>
            <a:endParaRPr sz="2300" b="1">
              <a:solidFill>
                <a:srgbClr val="6AA84F"/>
              </a:solidFill>
              <a:latin typeface="Comic Sans MS" panose="030F0702030302020204" pitchFamily="66" charset="0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1A5892"/>
              </a:buClr>
              <a:buSzPts val="2300"/>
              <a:buAutoNum type="arabicPeriod"/>
            </a:pPr>
            <a:r>
              <a:rPr lang="en-IE" sz="2300" b="1">
                <a:solidFill>
                  <a:srgbClr val="1A5892"/>
                </a:solidFill>
                <a:latin typeface="Comic Sans MS" panose="030F0702030302020204" pitchFamily="66" charset="0"/>
              </a:rPr>
              <a:t>Social media</a:t>
            </a:r>
            <a:endParaRPr sz="2500" b="1">
              <a:solidFill>
                <a:srgbClr val="1A5892"/>
              </a:solidFill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5ffa2f3f22_0_0"/>
          <p:cNvSpPr txBox="1"/>
          <p:nvPr/>
        </p:nvSpPr>
        <p:spPr>
          <a:xfrm>
            <a:off x="71725" y="1272275"/>
            <a:ext cx="2994600" cy="697800"/>
          </a:xfrm>
          <a:prstGeom prst="rect">
            <a:avLst/>
          </a:prstGeom>
          <a:solidFill>
            <a:srgbClr val="1A589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800" b="1">
                <a:solidFill>
                  <a:schemeClr val="lt1"/>
                </a:solidFill>
                <a:latin typeface="Comic Sans MS" panose="030F0702030302020204" pitchFamily="66" charset="0"/>
              </a:rPr>
              <a:t>Make a presentation about one of these topics topics topics!</a:t>
            </a:r>
            <a:endParaRPr sz="1600">
              <a:solidFill>
                <a:schemeClr val="lt1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5ffa2f3f22_0_0"/>
          <p:cNvSpPr/>
          <p:nvPr/>
        </p:nvSpPr>
        <p:spPr>
          <a:xfrm>
            <a:off x="3165973" y="983225"/>
            <a:ext cx="888600" cy="127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pic>
        <p:nvPicPr>
          <p:cNvPr id="135" name="Google Shape;135;g25ffa2f3f22_0_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69950" y="1435125"/>
            <a:ext cx="3814500" cy="28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5ffa2f3f22_0_21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5ffa2f3f22_0_21"/>
          <p:cNvSpPr txBox="1"/>
          <p:nvPr/>
        </p:nvSpPr>
        <p:spPr>
          <a:xfrm>
            <a:off x="-27325" y="59125"/>
            <a:ext cx="649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 i="0" u="none" strike="noStrike" cap="none" dirty="0">
                <a:solidFill>
                  <a:srgbClr val="1A5892"/>
                </a:solidFill>
                <a:latin typeface="Comic Sans MS" panose="030F0702030302020204" pitchFamily="66" charset="0"/>
                <a:sym typeface="Arial"/>
              </a:rPr>
              <a:t>Different</a:t>
            </a:r>
            <a:r>
              <a:rPr lang="en-IE" sz="2800" b="1" dirty="0">
                <a:solidFill>
                  <a:srgbClr val="1A5892"/>
                </a:solidFill>
                <a:latin typeface="Comic Sans MS" panose="030F0702030302020204" pitchFamily="66" charset="0"/>
              </a:rPr>
              <a:t> forms of media</a:t>
            </a:r>
            <a:endParaRPr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42" name="Google Shape;142;g25ffa2f3f22_0_21"/>
          <p:cNvSpPr txBox="1"/>
          <p:nvPr/>
        </p:nvSpPr>
        <p:spPr>
          <a:xfrm>
            <a:off x="574700" y="1028775"/>
            <a:ext cx="6539400" cy="13813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dirty="0">
                <a:solidFill>
                  <a:srgbClr val="E46839"/>
                </a:solidFill>
                <a:latin typeface="Comic Sans MS" panose="030F0702030302020204" pitchFamily="66" charset="0"/>
              </a:rPr>
              <a:t>Print media is communication printed on paper, such as books, magazines, and printed advertisements</a:t>
            </a:r>
            <a:endParaRPr sz="1800" dirty="0">
              <a:solidFill>
                <a:srgbClr val="E4683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" name="Google Shape;143;g25ffa2f3f22_0_2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514" y="2485450"/>
            <a:ext cx="2969784" cy="19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5ffa2f3f22_0_21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875" y="2485450"/>
            <a:ext cx="2636126" cy="197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2507bc8d441_0_2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507bc8d441_0_2"/>
          <p:cNvSpPr txBox="1"/>
          <p:nvPr/>
        </p:nvSpPr>
        <p:spPr>
          <a:xfrm>
            <a:off x="-27325" y="59125"/>
            <a:ext cx="649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 i="0" u="none" strike="noStrike" cap="none" dirty="0">
                <a:solidFill>
                  <a:srgbClr val="1A5892"/>
                </a:solidFill>
                <a:latin typeface="Comic Sans MS" panose="030F0702030302020204" pitchFamily="66" charset="0"/>
                <a:sym typeface="Arial"/>
              </a:rPr>
              <a:t>Different</a:t>
            </a:r>
            <a:r>
              <a:rPr lang="en-IE" sz="2800" b="1" dirty="0">
                <a:solidFill>
                  <a:srgbClr val="1A5892"/>
                </a:solidFill>
                <a:latin typeface="Comic Sans MS" panose="030F0702030302020204" pitchFamily="66" charset="0"/>
              </a:rPr>
              <a:t> forms of media</a:t>
            </a:r>
            <a:endParaRPr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51" name="Google Shape;151;g2507bc8d441_0_2"/>
          <p:cNvSpPr txBox="1"/>
          <p:nvPr/>
        </p:nvSpPr>
        <p:spPr>
          <a:xfrm>
            <a:off x="335675" y="1028725"/>
            <a:ext cx="7969500" cy="9824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dirty="0">
                <a:solidFill>
                  <a:srgbClr val="723A83"/>
                </a:solidFill>
                <a:latin typeface="Comic Sans MS" panose="030F0702030302020204" pitchFamily="66" charset="0"/>
              </a:rPr>
              <a:t>Electronic media uses electromechanics to transmit messages and includes radio and television </a:t>
            </a:r>
            <a:r>
              <a:rPr lang="en-IE" sz="2400" dirty="0">
                <a:solidFill>
                  <a:srgbClr val="723A83"/>
                </a:solidFill>
                <a:latin typeface="Comic Sans MS" panose="030F0702030302020204" pitchFamily="66" charset="0"/>
              </a:rPr>
              <a:t> </a:t>
            </a:r>
            <a:endParaRPr sz="2400" dirty="0">
              <a:solidFill>
                <a:srgbClr val="723A83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2" name="Google Shape;152;g2507bc8d441_0_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900" y="2125400"/>
            <a:ext cx="3352862" cy="210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507bc8d441_0_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324" y="1981525"/>
            <a:ext cx="2487648" cy="248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5ffa2f3f22_0_9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5ffa2f3f22_0_9"/>
          <p:cNvSpPr txBox="1"/>
          <p:nvPr/>
        </p:nvSpPr>
        <p:spPr>
          <a:xfrm>
            <a:off x="-27325" y="59125"/>
            <a:ext cx="6493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 i="0" u="none" strike="noStrike" cap="none" dirty="0">
                <a:solidFill>
                  <a:srgbClr val="1A5892"/>
                </a:solidFill>
                <a:latin typeface="Comic Sans MS" panose="030F0702030302020204" pitchFamily="66" charset="0"/>
                <a:sym typeface="Arial"/>
              </a:rPr>
              <a:t>Different</a:t>
            </a:r>
            <a:r>
              <a:rPr lang="en-IE" sz="2800" b="1" dirty="0">
                <a:solidFill>
                  <a:srgbClr val="1A5892"/>
                </a:solidFill>
                <a:latin typeface="Comic Sans MS" panose="030F0702030302020204" pitchFamily="66" charset="0"/>
              </a:rPr>
              <a:t> forms of media</a:t>
            </a:r>
            <a:endParaRPr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60" name="Google Shape;160;g25ffa2f3f22_0_9"/>
          <p:cNvSpPr txBox="1"/>
          <p:nvPr/>
        </p:nvSpPr>
        <p:spPr>
          <a:xfrm>
            <a:off x="59550" y="861975"/>
            <a:ext cx="9024900" cy="13813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dirty="0">
                <a:solidFill>
                  <a:srgbClr val="38761D"/>
                </a:solidFill>
                <a:latin typeface="Comic Sans MS" panose="030F0702030302020204" pitchFamily="66" charset="0"/>
              </a:rPr>
              <a:t>Digital media is digital content encoded with a computer. This includes podcasts, computer games, movies and almost all the media content we get over the internet 	</a:t>
            </a:r>
            <a:endParaRPr sz="18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1" name="Google Shape;161;g25ffa2f3f22_0_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225" y="2408925"/>
            <a:ext cx="3631354" cy="190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5ffa2f3f22_0_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454" y="2246100"/>
            <a:ext cx="2226525" cy="22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25ffa2f3f22_0_1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986" y="0"/>
            <a:ext cx="2122013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5ffa2f3f22_0_15"/>
          <p:cNvSpPr txBox="1"/>
          <p:nvPr/>
        </p:nvSpPr>
        <p:spPr>
          <a:xfrm>
            <a:off x="7937" y="59125"/>
            <a:ext cx="6457937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 i="0" u="none" strike="noStrike" cap="none" dirty="0">
                <a:solidFill>
                  <a:srgbClr val="1A5892"/>
                </a:solidFill>
                <a:latin typeface="Comic Sans MS" panose="030F0702030302020204" pitchFamily="66" charset="0"/>
                <a:sym typeface="Arial"/>
              </a:rPr>
              <a:t>Different</a:t>
            </a:r>
            <a:r>
              <a:rPr lang="en-IE" sz="2800" b="1" dirty="0">
                <a:solidFill>
                  <a:srgbClr val="1A5892"/>
                </a:solidFill>
                <a:latin typeface="Comic Sans MS" panose="030F0702030302020204" pitchFamily="66" charset="0"/>
              </a:rPr>
              <a:t> forms of media</a:t>
            </a:r>
            <a:endParaRPr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69" name="Google Shape;169;g25ffa2f3f22_0_15"/>
          <p:cNvSpPr txBox="1"/>
          <p:nvPr/>
        </p:nvSpPr>
        <p:spPr>
          <a:xfrm>
            <a:off x="-851769" y="861975"/>
            <a:ext cx="9829994" cy="9824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Social media are digital media platforms where its users have the opportunity to produce and share content</a:t>
            </a:r>
            <a:endParaRPr sz="2400" b="1" dirty="0">
              <a:solidFill>
                <a:srgbClr val="1A589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0" name="Google Shape;170;g25ffa2f3f22_0_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623" y="1930075"/>
            <a:ext cx="3595888" cy="241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5ffa2f3f22_0_1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223" y="1747849"/>
            <a:ext cx="3222868" cy="27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1540</Words>
  <Application>Microsoft Office PowerPoint</Application>
  <PresentationFormat>On-screen Show (16:9)</PresentationFormat>
  <Paragraphs>204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Bates</dc:creator>
  <cp:lastModifiedBy>aine hamill</cp:lastModifiedBy>
  <cp:revision>3</cp:revision>
  <dcterms:created xsi:type="dcterms:W3CDTF">2015-09-17T14:35:04Z</dcterms:created>
  <dcterms:modified xsi:type="dcterms:W3CDTF">2023-10-20T10:19:56Z</dcterms:modified>
</cp:coreProperties>
</file>