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  <p:sldId id="277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jKIrRYB5yYg31UiE+iV5JuaVbE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6424C-B709-4C13-96B3-5047419F4994}" v="2" dt="2023-10-12T07:29:59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customschemas.google.com/relationships/presentationmetadata" Target="metadata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ORourke" userId="77c6088f-2a7e-411c-a42e-754dea1e0e9b" providerId="ADAL" clId="{09EA768B-4595-49E7-B248-06658985BBFD}"/>
    <pc:docChg chg="modSld">
      <pc:chgData name="Vicky ORourke" userId="77c6088f-2a7e-411c-a42e-754dea1e0e9b" providerId="ADAL" clId="{09EA768B-4595-49E7-B248-06658985BBFD}" dt="2023-10-10T19:01:45.929" v="2" actId="1076"/>
      <pc:docMkLst>
        <pc:docMk/>
      </pc:docMkLst>
      <pc:sldChg chg="modSp mod">
        <pc:chgData name="Vicky ORourke" userId="77c6088f-2a7e-411c-a42e-754dea1e0e9b" providerId="ADAL" clId="{09EA768B-4595-49E7-B248-06658985BBFD}" dt="2023-10-10T18:48:43.909" v="0" actId="2711"/>
        <pc:sldMkLst>
          <pc:docMk/>
          <pc:sldMk cId="0" sldId="256"/>
        </pc:sldMkLst>
        <pc:spChg chg="mod">
          <ac:chgData name="Vicky ORourke" userId="77c6088f-2a7e-411c-a42e-754dea1e0e9b" providerId="ADAL" clId="{09EA768B-4595-49E7-B248-06658985BBFD}" dt="2023-10-10T18:48:43.909" v="0" actId="2711"/>
          <ac:spMkLst>
            <pc:docMk/>
            <pc:sldMk cId="0" sldId="256"/>
            <ac:spMk id="86" creationId="{00000000-0000-0000-0000-000000000000}"/>
          </ac:spMkLst>
        </pc:spChg>
      </pc:sldChg>
      <pc:sldChg chg="addSp modSp mod">
        <pc:chgData name="Vicky ORourke" userId="77c6088f-2a7e-411c-a42e-754dea1e0e9b" providerId="ADAL" clId="{09EA768B-4595-49E7-B248-06658985BBFD}" dt="2023-10-10T19:01:45.929" v="2" actId="1076"/>
        <pc:sldMkLst>
          <pc:docMk/>
          <pc:sldMk cId="0" sldId="275"/>
        </pc:sldMkLst>
        <pc:spChg chg="add mod">
          <ac:chgData name="Vicky ORourke" userId="77c6088f-2a7e-411c-a42e-754dea1e0e9b" providerId="ADAL" clId="{09EA768B-4595-49E7-B248-06658985BBFD}" dt="2023-10-10T19:01:45.929" v="2" actId="1076"/>
          <ac:spMkLst>
            <pc:docMk/>
            <pc:sldMk cId="0" sldId="275"/>
            <ac:spMk id="3" creationId="{EDD6B555-4561-7846-ED30-BB1D45D0BC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073e1ac4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25073e1ac4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25073e1ac4a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073e1ac4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25073e1ac4a_0_57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25073e1ac4a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78bc137de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g278bc137de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8bc137de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278bc137de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073e1ac4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25073e1ac4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8bc137de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g278bc137de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073e1ac4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25073e1ac4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5073e1ac4a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g25073e1ac4a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5073e1ac4a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g25073e1ac4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5073e1ac4a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g25073e1ac4a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29660db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g2529660db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073e1ac4a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b="1" dirty="0"/>
              <a:t>Picture list: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https://pixabay.com/fi/vectors/musta-perjantai-sosiaalisen-median-post-4606225/ 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https://pixabay.com/fi/photos/kirja-sivuja-avoin-kirja-lukea-1868068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https://pixabay.com/fi/photos/dollari-raha-rahoittaa-us-dollar-1426420/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https://pixabay.com/fi/photos/puhelin-n%C3%A4ytt%C3%B6-sovelluksia-292994/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https://pixabay.com/fi/photos/radio-putki-radio-radiolaite-1954856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https://pixabay.com/fi/illustrations/televisio-tv-korvat-%C3%A4%C3%A4ni-kuva-3988835/,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Johannes Repo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>
                <a:solidFill>
                  <a:schemeClr val="dk1"/>
                </a:solidFill>
              </a:rPr>
              <a:t>Minding Media Minecraft World, Microsoft Minecraft Education Edition, Microsoft,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https://pixabay.com/fi/photos/auringonlasku-ranta-siluetteja-570881/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https://pixabay.com/fi/photos/ghettoblaster-boombox-1225920/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https://pixabay.com/fi/illustrations/tv-katsella-jalkapallo-katso-tv-t%C3%A4-1271650/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https://pixabay.com/fi/photos/aikakauslehti%C3%A4-lukea-aikakauslehti-1172464/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https://pixabay.com/fi/photos/julisteet-kopioitu-julisteita-215609/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https://pixabay.com/fi/vectors/video-sapluuna-verkkosivusto-1606945/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https://pixabay.com/fi/photos/pelaamista-tv-pelaajat-pelaaja-2259191/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https://pixabay.com/fi/photos/sosiaalinen-media-facebook-763731/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b="1" dirty="0"/>
              <a:t>Clipart:</a:t>
            </a:r>
            <a:r>
              <a:rPr lang="en-IE" sz="11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 dirty="0"/>
              <a:t>https://clipart-library.com/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9" name="Google Shape;269;g25073e1ac4a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8bc137de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g278bc137de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9fc92550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89fc92550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89fc92550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289fc92550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073e1ac4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g25073e1ac4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073e1ac4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25073e1ac4a_0_9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g25073e1ac4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073e1ac4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25073e1ac4a_0_17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25073e1ac4a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073e1ac4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25073e1ac4a_0_25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25073e1ac4a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073e1ac4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5073e1ac4a_0_33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25073e1ac4a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5073e1ac4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142819"/>
            <a:ext cx="59691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5073e1ac4a_0_41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25073e1ac4a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31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280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322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771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92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0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455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28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916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744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870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2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5228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picture containing text, LEGO, toy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2896" y="930932"/>
            <a:ext cx="2783101" cy="347838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4039720" y="0"/>
            <a:ext cx="5104200" cy="5143500"/>
          </a:xfrm>
          <a:prstGeom prst="rect">
            <a:avLst/>
          </a:prstGeom>
          <a:solidFill>
            <a:srgbClr val="A8CB3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630221" y="861974"/>
            <a:ext cx="3959100" cy="3970277"/>
          </a:xfrm>
          <a:prstGeom prst="rect">
            <a:avLst/>
          </a:prstGeom>
          <a:solidFill>
            <a:srgbClr val="723A8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1" u="none" strike="noStrike" cap="none" dirty="0">
              <a:solidFill>
                <a:srgbClr val="E4683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IE" sz="4000" b="1" dirty="0">
                <a:solidFill>
                  <a:srgbClr val="E46839"/>
                </a:solidFill>
                <a:latin typeface="Comic Sans MS" panose="030F0702030302020204" pitchFamily="66" charset="0"/>
              </a:rPr>
              <a:t>Lesson plan - What is media?</a:t>
            </a:r>
            <a:endParaRPr sz="1400" b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 dirty="0">
              <a:solidFill>
                <a:srgbClr val="E46839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dirty="0">
                <a:solidFill>
                  <a:srgbClr val="E46839"/>
                </a:solidFill>
                <a:latin typeface="Comic Sans MS" panose="030F0702030302020204" pitchFamily="66" charset="0"/>
              </a:rPr>
              <a:t>8-10 years</a:t>
            </a:r>
            <a:endParaRPr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1" u="none" strike="noStrike" cap="none" dirty="0">
              <a:solidFill>
                <a:srgbClr val="E46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-129823" y="4567738"/>
            <a:ext cx="426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E" sz="2400" b="1" i="0" u="none" strike="noStrike" cap="none">
                <a:solidFill>
                  <a:srgbClr val="1A5892"/>
                </a:solidFill>
                <a:latin typeface="Arial"/>
                <a:ea typeface="Arial"/>
                <a:cs typeface="Arial"/>
                <a:sym typeface="Arial"/>
              </a:rPr>
              <a:t>Media Literacy for All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25073e1ac4a_0_49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5073e1ac4a_0_49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g25073e1ac4a_0_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7449" y="366925"/>
            <a:ext cx="5632320" cy="39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25073e1ac4a_0_57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5073e1ac4a_0_57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5073e1ac4a_0_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3625" y="489726"/>
            <a:ext cx="5576776" cy="38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278bc137dea_0_39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278bc137dea_0_39"/>
          <p:cNvSpPr txBox="1"/>
          <p:nvPr/>
        </p:nvSpPr>
        <p:spPr>
          <a:xfrm>
            <a:off x="-27319" y="59125"/>
            <a:ext cx="605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Different</a:t>
            </a:r>
            <a:r>
              <a:rPr lang="en-IE" sz="2800" b="1" dirty="0">
                <a:solidFill>
                  <a:srgbClr val="1A5892"/>
                </a:solidFill>
                <a:latin typeface="Comic Sans MS" panose="030F0702030302020204" pitchFamily="66" charset="0"/>
              </a:rPr>
              <a:t> forms of media</a:t>
            </a:r>
            <a:endParaRPr lang="en-IE"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85" name="Google Shape;185;g278bc137dea_0_39"/>
          <p:cNvSpPr txBox="1"/>
          <p:nvPr/>
        </p:nvSpPr>
        <p:spPr>
          <a:xfrm>
            <a:off x="3232475" y="1206500"/>
            <a:ext cx="30117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700" b="1" dirty="0">
                <a:solidFill>
                  <a:srgbClr val="723A83"/>
                </a:solidFill>
                <a:latin typeface="Comic Sans MS" panose="030F0702030302020204" pitchFamily="66" charset="0"/>
              </a:rPr>
              <a:t>Electronic Media</a:t>
            </a:r>
            <a:endParaRPr sz="2700" b="1" dirty="0">
              <a:solidFill>
                <a:srgbClr val="723A8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6" name="Google Shape;186;g278bc137dea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1614" y="1884726"/>
            <a:ext cx="3359659" cy="25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78bc137dea_0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856035"/>
            <a:ext cx="4581552" cy="257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278bc137dea_0_2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78bc137dea_0_25"/>
          <p:cNvSpPr txBox="1"/>
          <p:nvPr/>
        </p:nvSpPr>
        <p:spPr>
          <a:xfrm>
            <a:off x="-27319" y="59125"/>
            <a:ext cx="605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Different</a:t>
            </a:r>
            <a:r>
              <a:rPr lang="en-IE" sz="2800" b="1" dirty="0">
                <a:solidFill>
                  <a:srgbClr val="1A5892"/>
                </a:solidFill>
                <a:latin typeface="Comic Sans MS" panose="030F0702030302020204" pitchFamily="66" charset="0"/>
              </a:rPr>
              <a:t> forms of media</a:t>
            </a:r>
            <a:endParaRPr lang="en-IE"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95" name="Google Shape;195;g278bc137dea_0_25"/>
          <p:cNvSpPr txBox="1"/>
          <p:nvPr/>
        </p:nvSpPr>
        <p:spPr>
          <a:xfrm>
            <a:off x="2284200" y="983925"/>
            <a:ext cx="228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dirty="0">
                <a:solidFill>
                  <a:srgbClr val="723A83"/>
                </a:solidFill>
                <a:latin typeface="Comic Sans MS" panose="030F0702030302020204" pitchFamily="66" charset="0"/>
              </a:rPr>
              <a:t>Print Media</a:t>
            </a:r>
            <a:endParaRPr sz="2400" b="1" dirty="0">
              <a:solidFill>
                <a:srgbClr val="723A8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6" name="Google Shape;196;g278bc137dea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2399" y="1560950"/>
            <a:ext cx="3895022" cy="292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78bc137dea_0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8274" y="983924"/>
            <a:ext cx="2623748" cy="349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25073e1ac4a_0_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5073e1ac4a_0_3"/>
          <p:cNvSpPr txBox="1"/>
          <p:nvPr/>
        </p:nvSpPr>
        <p:spPr>
          <a:xfrm>
            <a:off x="-27319" y="59125"/>
            <a:ext cx="605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Different</a:t>
            </a:r>
            <a:r>
              <a:rPr lang="en-IE" sz="2800" b="1" dirty="0">
                <a:solidFill>
                  <a:srgbClr val="1A5892"/>
                </a:solidFill>
                <a:latin typeface="Comic Sans MS" panose="030F0702030302020204" pitchFamily="66" charset="0"/>
              </a:rPr>
              <a:t> forms of media</a:t>
            </a:r>
            <a:endParaRPr lang="en-IE"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5" name="Google Shape;205;g25073e1ac4a_0_3"/>
          <p:cNvSpPr txBox="1"/>
          <p:nvPr/>
        </p:nvSpPr>
        <p:spPr>
          <a:xfrm>
            <a:off x="2789150" y="1092450"/>
            <a:ext cx="2556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dirty="0">
                <a:solidFill>
                  <a:srgbClr val="723A83"/>
                </a:solidFill>
                <a:latin typeface="Comic Sans MS" panose="030F0702030302020204" pitchFamily="66" charset="0"/>
              </a:rPr>
              <a:t>Digital </a:t>
            </a:r>
            <a:r>
              <a:rPr lang="en-IE" sz="2500" b="1" dirty="0">
                <a:solidFill>
                  <a:srgbClr val="723A83"/>
                </a:solidFill>
                <a:latin typeface="Comic Sans MS" panose="030F0702030302020204" pitchFamily="66" charset="0"/>
              </a:rPr>
              <a:t>Media</a:t>
            </a:r>
            <a:endParaRPr sz="2500" b="1" dirty="0">
              <a:solidFill>
                <a:srgbClr val="723A83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6" name="Google Shape;206;g25073e1ac4a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025" y="1615644"/>
            <a:ext cx="3805598" cy="253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5073e1ac4a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6825" y="1702398"/>
            <a:ext cx="3545362" cy="236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278bc137dea_0_5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78bc137dea_0_53"/>
          <p:cNvSpPr txBox="1"/>
          <p:nvPr/>
        </p:nvSpPr>
        <p:spPr>
          <a:xfrm>
            <a:off x="-27319" y="59125"/>
            <a:ext cx="605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Different</a:t>
            </a:r>
            <a:r>
              <a:rPr lang="en-IE" sz="2800" b="1" dirty="0">
                <a:solidFill>
                  <a:srgbClr val="1A5892"/>
                </a:solidFill>
                <a:latin typeface="Comic Sans MS" panose="030F0702030302020204" pitchFamily="66" charset="0"/>
              </a:rPr>
              <a:t> forms of media</a:t>
            </a:r>
            <a:endParaRPr lang="en-IE"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5" name="Google Shape;215;g278bc137dea_0_53"/>
          <p:cNvSpPr txBox="1"/>
          <p:nvPr/>
        </p:nvSpPr>
        <p:spPr>
          <a:xfrm>
            <a:off x="2219075" y="987275"/>
            <a:ext cx="26481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500" b="1" dirty="0">
                <a:solidFill>
                  <a:srgbClr val="723A83"/>
                </a:solidFill>
                <a:latin typeface="Comic Sans MS" panose="030F0702030302020204" pitchFamily="66" charset="0"/>
              </a:rPr>
              <a:t>Social Media</a:t>
            </a:r>
            <a:endParaRPr sz="2500" b="1" dirty="0">
              <a:solidFill>
                <a:srgbClr val="723A83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6" name="Google Shape;216;g278bc137dea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1575" y="1666175"/>
            <a:ext cx="4129574" cy="27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78bc137dea_0_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08275"/>
            <a:ext cx="4593174" cy="201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25073e1ac4a_0_14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5073e1ac4a_0_145"/>
          <p:cNvSpPr txBox="1"/>
          <p:nvPr/>
        </p:nvSpPr>
        <p:spPr>
          <a:xfrm>
            <a:off x="-27325" y="34073"/>
            <a:ext cx="71160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700" b="1" dirty="0">
                <a:solidFill>
                  <a:srgbClr val="1A5892"/>
                </a:solidFill>
                <a:latin typeface="Comic Sans MS" panose="030F0702030302020204" pitchFamily="66" charset="0"/>
              </a:rPr>
              <a:t>Messages in the media</a:t>
            </a:r>
            <a:endParaRPr sz="13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4" name="Google Shape;224;g25073e1ac4a_0_145"/>
          <p:cNvSpPr txBox="1"/>
          <p:nvPr/>
        </p:nvSpPr>
        <p:spPr>
          <a:xfrm>
            <a:off x="2802300" y="1034675"/>
            <a:ext cx="3034200" cy="2324100"/>
          </a:xfrm>
          <a:prstGeom prst="rect">
            <a:avLst/>
          </a:prstGeom>
          <a:solidFill>
            <a:srgbClr val="FFE5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100">
                <a:solidFill>
                  <a:schemeClr val="dk1"/>
                </a:solidFill>
                <a:latin typeface="Comic Sans MS" panose="030F0702030302020204" pitchFamily="66" charset="0"/>
              </a:rPr>
              <a:t>Media can:</a:t>
            </a:r>
            <a:endParaRPr sz="310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="1">
                <a:solidFill>
                  <a:srgbClr val="E46839"/>
                </a:solidFill>
                <a:latin typeface="Comic Sans MS" panose="030F0702030302020204" pitchFamily="66" charset="0"/>
              </a:rPr>
              <a:t>Inform</a:t>
            </a:r>
            <a:endParaRPr sz="3600" b="1">
              <a:solidFill>
                <a:srgbClr val="E46839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="1">
                <a:solidFill>
                  <a:srgbClr val="6AA84F"/>
                </a:solidFill>
                <a:latin typeface="Comic Sans MS" panose="030F0702030302020204" pitchFamily="66" charset="0"/>
              </a:rPr>
              <a:t>Entertain</a:t>
            </a:r>
            <a:endParaRPr sz="3600" b="1">
              <a:solidFill>
                <a:srgbClr val="6AA84F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="1">
                <a:solidFill>
                  <a:schemeClr val="accent4"/>
                </a:solidFill>
                <a:latin typeface="Comic Sans MS" panose="030F0702030302020204" pitchFamily="66" charset="0"/>
              </a:rPr>
              <a:t>Advertise </a:t>
            </a:r>
            <a:endParaRPr sz="2400">
              <a:latin typeface="Comic Sans MS" panose="030F0702030302020204" pitchFamily="66" charset="0"/>
            </a:endParaRPr>
          </a:p>
        </p:txBody>
      </p:sp>
      <p:pic>
        <p:nvPicPr>
          <p:cNvPr id="225" name="Google Shape;225;g25073e1ac4a_0_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025" y="1318826"/>
            <a:ext cx="2192025" cy="15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5073e1ac4a_0_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900" y="804600"/>
            <a:ext cx="2451598" cy="18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5073e1ac4a_0_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9900" y="2746575"/>
            <a:ext cx="2451600" cy="1709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25073e1ac4a_0_184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5073e1ac4a_0_184"/>
          <p:cNvSpPr txBox="1"/>
          <p:nvPr/>
        </p:nvSpPr>
        <p:spPr>
          <a:xfrm>
            <a:off x="-27325" y="59125"/>
            <a:ext cx="7116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700" b="1" dirty="0">
                <a:solidFill>
                  <a:srgbClr val="1A5892"/>
                </a:solidFill>
                <a:latin typeface="Comic Sans MS" panose="030F0702030302020204" pitchFamily="66" charset="0"/>
              </a:rPr>
              <a:t>Messages in the media</a:t>
            </a:r>
            <a:endParaRPr lang="en-IE" sz="13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34" name="Google Shape;234;g25073e1ac4a_0_184"/>
          <p:cNvSpPr txBox="1"/>
          <p:nvPr/>
        </p:nvSpPr>
        <p:spPr>
          <a:xfrm>
            <a:off x="1473300" y="626050"/>
            <a:ext cx="5719200" cy="7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80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235" name="Google Shape;235;g25073e1ac4a_0_184"/>
          <p:cNvSpPr txBox="1"/>
          <p:nvPr/>
        </p:nvSpPr>
        <p:spPr>
          <a:xfrm>
            <a:off x="4011725" y="1709850"/>
            <a:ext cx="2540100" cy="1723800"/>
          </a:xfrm>
          <a:prstGeom prst="rect">
            <a:avLst/>
          </a:prstGeom>
          <a:solidFill>
            <a:srgbClr val="FFFF00"/>
          </a:solidFill>
          <a:ln w="76200" cap="flat" cmpd="sng">
            <a:solidFill>
              <a:srgbClr val="723A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Information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2000">
                <a:solidFill>
                  <a:schemeClr val="dk1"/>
                </a:solidFill>
                <a:latin typeface="Comic Sans MS" panose="030F0702030302020204" pitchFamily="66" charset="0"/>
              </a:rPr>
              <a:t>Entertainment 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Commercialism</a:t>
            </a:r>
            <a:endParaRPr sz="2000">
              <a:latin typeface="Comic Sans MS" panose="030F0702030302020204" pitchFamily="66" charset="0"/>
            </a:endParaRPr>
          </a:p>
        </p:txBody>
      </p:sp>
      <p:sp>
        <p:nvSpPr>
          <p:cNvPr id="236" name="Google Shape;236;g25073e1ac4a_0_184"/>
          <p:cNvSpPr txBox="1"/>
          <p:nvPr/>
        </p:nvSpPr>
        <p:spPr>
          <a:xfrm>
            <a:off x="415050" y="1709850"/>
            <a:ext cx="2540100" cy="1723800"/>
          </a:xfrm>
          <a:prstGeom prst="rect">
            <a:avLst/>
          </a:prstGeom>
          <a:solidFill>
            <a:srgbClr val="FFFF00"/>
          </a:solidFill>
          <a:ln w="76200" cap="flat" cmpd="sng">
            <a:solidFill>
              <a:srgbClr val="A8CB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Movies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Advertisement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News</a:t>
            </a:r>
            <a:endParaRPr sz="2000">
              <a:latin typeface="Comic Sans MS" panose="030F0702030302020204" pitchFamily="66" charset="0"/>
            </a:endParaRPr>
          </a:p>
        </p:txBody>
      </p:sp>
      <p:sp>
        <p:nvSpPr>
          <p:cNvPr id="237" name="Google Shape;237;g25073e1ac4a_0_184"/>
          <p:cNvSpPr txBox="1"/>
          <p:nvPr/>
        </p:nvSpPr>
        <p:spPr>
          <a:xfrm>
            <a:off x="161625" y="665838"/>
            <a:ext cx="6304200" cy="80018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rgbClr val="38761D"/>
                </a:solidFill>
                <a:latin typeface="Comic Sans MS" panose="030F0702030302020204" pitchFamily="66" charset="0"/>
              </a:rPr>
              <a:t>Connect the forms of media with the right purpose</a:t>
            </a:r>
            <a:endParaRPr sz="2000" b="1">
              <a:solidFill>
                <a:srgbClr val="38761D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8" name="Google Shape;238;g25073e1ac4a_0_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370050" y="2965450"/>
            <a:ext cx="2819748" cy="211481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5073e1ac4a_0_184"/>
          <p:cNvSpPr/>
          <p:nvPr/>
        </p:nvSpPr>
        <p:spPr>
          <a:xfrm>
            <a:off x="6722025" y="826475"/>
            <a:ext cx="2292000" cy="1723800"/>
          </a:xfrm>
          <a:prstGeom prst="wedgeRoundRectCallout">
            <a:avLst>
              <a:gd name="adj1" fmla="val -15378"/>
              <a:gd name="adj2" fmla="val 76272"/>
              <a:gd name="adj3" fmla="val 0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>
                <a:latin typeface="Comic Sans MS" panose="030F0702030302020204" pitchFamily="66" charset="0"/>
              </a:rPr>
              <a:t>Psst! Commercialism means making people spend more money! Entertainment includes funny and thrilling things that we can read or watch to pass the time!</a:t>
            </a: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25073e1ac4a_0_19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25073e1ac4a_0_195"/>
          <p:cNvSpPr txBox="1"/>
          <p:nvPr/>
        </p:nvSpPr>
        <p:spPr>
          <a:xfrm>
            <a:off x="-27325" y="59125"/>
            <a:ext cx="71160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700" b="1" dirty="0">
                <a:solidFill>
                  <a:srgbClr val="1A5892"/>
                </a:solidFill>
                <a:latin typeface="Comic Sans MS" panose="030F0702030302020204" pitchFamily="66" charset="0"/>
              </a:rPr>
              <a:t>Messages in the media</a:t>
            </a:r>
            <a:endParaRPr lang="en-IE" sz="13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46" name="Google Shape;246;g25073e1ac4a_0_195"/>
          <p:cNvSpPr txBox="1"/>
          <p:nvPr/>
        </p:nvSpPr>
        <p:spPr>
          <a:xfrm>
            <a:off x="1473300" y="626050"/>
            <a:ext cx="5719200" cy="7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80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247" name="Google Shape;247;g25073e1ac4a_0_195"/>
          <p:cNvSpPr txBox="1"/>
          <p:nvPr/>
        </p:nvSpPr>
        <p:spPr>
          <a:xfrm>
            <a:off x="3996950" y="1647475"/>
            <a:ext cx="2459400" cy="1723800"/>
          </a:xfrm>
          <a:prstGeom prst="rect">
            <a:avLst/>
          </a:prstGeom>
          <a:solidFill>
            <a:srgbClr val="FFFF00"/>
          </a:solidFill>
          <a:ln w="76200" cap="flat" cmpd="sng">
            <a:solidFill>
              <a:srgbClr val="723A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Information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solidFill>
                  <a:schemeClr val="dk1"/>
                </a:solidFill>
                <a:latin typeface="Comic Sans MS" panose="030F0702030302020204" pitchFamily="66" charset="0"/>
              </a:rPr>
              <a:t>Entertainment 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solidFill>
                  <a:schemeClr val="dk1"/>
                </a:solidFill>
                <a:latin typeface="Comic Sans MS" panose="030F0702030302020204" pitchFamily="66" charset="0"/>
              </a:rPr>
              <a:t>Commercialism</a:t>
            </a:r>
            <a:endParaRPr sz="2000">
              <a:latin typeface="Comic Sans MS" panose="030F0702030302020204" pitchFamily="66" charset="0"/>
            </a:endParaRPr>
          </a:p>
        </p:txBody>
      </p:sp>
      <p:sp>
        <p:nvSpPr>
          <p:cNvPr id="248" name="Google Shape;248;g25073e1ac4a_0_195"/>
          <p:cNvSpPr txBox="1"/>
          <p:nvPr/>
        </p:nvSpPr>
        <p:spPr>
          <a:xfrm>
            <a:off x="632050" y="1647475"/>
            <a:ext cx="2407800" cy="1723800"/>
          </a:xfrm>
          <a:prstGeom prst="rect">
            <a:avLst/>
          </a:prstGeom>
          <a:solidFill>
            <a:srgbClr val="FFFF00"/>
          </a:solidFill>
          <a:ln w="76200" cap="flat" cmpd="sng">
            <a:solidFill>
              <a:srgbClr val="A8CB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Youtube-video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Book</a:t>
            </a: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latin typeface="Comic Sans MS" panose="030F0702030302020204" pitchFamily="66" charset="0"/>
              </a:rPr>
              <a:t>Video game</a:t>
            </a:r>
            <a:endParaRPr sz="2000">
              <a:latin typeface="Comic Sans MS" panose="030F0702030302020204" pitchFamily="66" charset="0"/>
            </a:endParaRPr>
          </a:p>
        </p:txBody>
      </p:sp>
      <p:sp>
        <p:nvSpPr>
          <p:cNvPr id="249" name="Google Shape;249;g25073e1ac4a_0_195"/>
          <p:cNvSpPr txBox="1"/>
          <p:nvPr/>
        </p:nvSpPr>
        <p:spPr>
          <a:xfrm>
            <a:off x="152050" y="695350"/>
            <a:ext cx="6304200" cy="80018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Connect the forms of media with the right purpose</a:t>
            </a:r>
            <a:endParaRPr sz="21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250" name="Google Shape;250;g25073e1ac4a_0_195"/>
          <p:cNvSpPr/>
          <p:nvPr/>
        </p:nvSpPr>
        <p:spPr>
          <a:xfrm>
            <a:off x="6918850" y="1384036"/>
            <a:ext cx="2095200" cy="1103400"/>
          </a:xfrm>
          <a:prstGeom prst="wedgeRoundRectCallout">
            <a:avLst>
              <a:gd name="adj1" fmla="val -14416"/>
              <a:gd name="adj2" fmla="val 86091"/>
              <a:gd name="adj3" fmla="val 0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>
                <a:latin typeface="Comic Sans MS" panose="030F0702030302020204" pitchFamily="66" charset="0"/>
              </a:rPr>
              <a:t>Hmm… Maybe some of these can be used in more than one purpose?</a:t>
            </a:r>
            <a:endParaRPr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251" name="Google Shape;251;g25073e1ac4a_0_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456250" y="2985338"/>
            <a:ext cx="2877552" cy="215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25073e1ac4a_0_218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5073e1ac4a_0_218"/>
          <p:cNvSpPr txBox="1"/>
          <p:nvPr/>
        </p:nvSpPr>
        <p:spPr>
          <a:xfrm>
            <a:off x="-27325" y="59125"/>
            <a:ext cx="7116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800"/>
            </a:pPr>
            <a:r>
              <a:rPr lang="en-IE" sz="2700" b="1" dirty="0">
                <a:solidFill>
                  <a:srgbClr val="1A5892"/>
                </a:solidFill>
                <a:latin typeface="Comic Sans MS" panose="030F0702030302020204" pitchFamily="66" charset="0"/>
              </a:rPr>
              <a:t>Messages in the media</a:t>
            </a:r>
            <a:endParaRPr lang="en-IE" sz="13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58" name="Google Shape;258;g25073e1ac4a_0_218"/>
          <p:cNvSpPr txBox="1"/>
          <p:nvPr/>
        </p:nvSpPr>
        <p:spPr>
          <a:xfrm>
            <a:off x="1473300" y="626050"/>
            <a:ext cx="5719200" cy="7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80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259" name="Google Shape;259;g25073e1ac4a_0_218"/>
          <p:cNvSpPr txBox="1"/>
          <p:nvPr/>
        </p:nvSpPr>
        <p:spPr>
          <a:xfrm>
            <a:off x="1615175" y="769388"/>
            <a:ext cx="4695900" cy="708000"/>
          </a:xfrm>
          <a:prstGeom prst="rect">
            <a:avLst/>
          </a:prstGeom>
          <a:solidFill>
            <a:srgbClr val="F4CCCC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700" b="1">
                <a:latin typeface="Comic Sans MS" panose="030F0702030302020204" pitchFamily="66" charset="0"/>
              </a:rPr>
              <a:t>The news</a:t>
            </a:r>
            <a:r>
              <a:rPr lang="en-IE" sz="1700">
                <a:latin typeface="Comic Sans MS" panose="030F0702030302020204" pitchFamily="66" charset="0"/>
              </a:rPr>
              <a:t> tells us about recent events and shares important information. </a:t>
            </a:r>
            <a:endParaRPr sz="1900">
              <a:latin typeface="Comic Sans MS" panose="030F0702030302020204" pitchFamily="66" charset="0"/>
            </a:endParaRPr>
          </a:p>
        </p:txBody>
      </p:sp>
      <p:pic>
        <p:nvPicPr>
          <p:cNvPr id="260" name="Google Shape;260;g25073e1ac4a_0_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388925" y="2622000"/>
            <a:ext cx="2819748" cy="211481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5073e1ac4a_0_218"/>
          <p:cNvSpPr/>
          <p:nvPr/>
        </p:nvSpPr>
        <p:spPr>
          <a:xfrm>
            <a:off x="6388925" y="1508425"/>
            <a:ext cx="2474100" cy="994200"/>
          </a:xfrm>
          <a:prstGeom prst="wedgeRoundRectCallout">
            <a:avLst>
              <a:gd name="adj1" fmla="val -9873"/>
              <a:gd name="adj2" fmla="val 67507"/>
              <a:gd name="adj3" fmla="val 0"/>
            </a:avLst>
          </a:prstGeom>
          <a:solidFill>
            <a:srgbClr val="FFF2C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>
                <a:latin typeface="Comic Sans MS" panose="030F0702030302020204" pitchFamily="66" charset="0"/>
              </a:rPr>
              <a:t>Some forms of media can do more things than just one! </a:t>
            </a:r>
            <a:endParaRPr>
              <a:latin typeface="Comic Sans MS" panose="030F0702030302020204" pitchFamily="66" charset="0"/>
            </a:endParaRPr>
          </a:p>
        </p:txBody>
      </p:sp>
      <p:pic>
        <p:nvPicPr>
          <p:cNvPr id="262" name="Google Shape;262;g25073e1ac4a_0_2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775" y="2588750"/>
            <a:ext cx="940400" cy="9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5073e1ac4a_0_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901" y="653187"/>
            <a:ext cx="940401" cy="94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5073e1ac4a_0_2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776" y="1679754"/>
            <a:ext cx="940401" cy="82284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5073e1ac4a_0_218"/>
          <p:cNvSpPr txBox="1"/>
          <p:nvPr/>
        </p:nvSpPr>
        <p:spPr>
          <a:xfrm>
            <a:off x="1625550" y="1638175"/>
            <a:ext cx="4656000" cy="940500"/>
          </a:xfrm>
          <a:prstGeom prst="rect">
            <a:avLst/>
          </a:prstGeom>
          <a:solidFill>
            <a:srgbClr val="A4C2F4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700">
                <a:solidFill>
                  <a:schemeClr val="dk1"/>
                </a:solidFill>
                <a:latin typeface="Comic Sans MS" panose="030F0702030302020204" pitchFamily="66" charset="0"/>
              </a:rPr>
              <a:t>Movies, games and online videos are mostly </a:t>
            </a:r>
            <a:r>
              <a:rPr lang="en-IE" sz="1700" b="1">
                <a:solidFill>
                  <a:schemeClr val="dk1"/>
                </a:solidFill>
                <a:latin typeface="Comic Sans MS" panose="030F0702030302020204" pitchFamily="66" charset="0"/>
              </a:rPr>
              <a:t>entertainment</a:t>
            </a:r>
            <a:r>
              <a:rPr lang="en-IE" sz="1700">
                <a:solidFill>
                  <a:schemeClr val="dk1"/>
                </a:solidFill>
                <a:latin typeface="Comic Sans MS" panose="030F0702030302020204" pitchFamily="66" charset="0"/>
              </a:rPr>
              <a:t>, because in their company we want to get our thoughts out of everyday life.</a:t>
            </a:r>
            <a:endParaRPr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25073e1ac4a_0_218"/>
          <p:cNvSpPr txBox="1"/>
          <p:nvPr/>
        </p:nvSpPr>
        <p:spPr>
          <a:xfrm>
            <a:off x="1625550" y="2704950"/>
            <a:ext cx="4656000" cy="940500"/>
          </a:xfrm>
          <a:prstGeom prst="rect">
            <a:avLst/>
          </a:prstGeom>
          <a:solidFill>
            <a:srgbClr val="FFD966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1700" b="1">
                <a:solidFill>
                  <a:schemeClr val="dk1"/>
                </a:solidFill>
                <a:latin typeface="Comic Sans MS" panose="030F0702030302020204" pitchFamily="66" charset="0"/>
              </a:rPr>
              <a:t>Advertisements are commercial announcements</a:t>
            </a:r>
            <a:r>
              <a:rPr lang="en-IE" sz="1700">
                <a:solidFill>
                  <a:schemeClr val="dk1"/>
                </a:solidFill>
                <a:latin typeface="Comic Sans MS" panose="030F0702030302020204" pitchFamily="66" charset="0"/>
              </a:rPr>
              <a:t> that want to make us use money on something. </a:t>
            </a:r>
            <a:endParaRPr sz="170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2529660db7b_0_0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529660db7b_0_0"/>
          <p:cNvSpPr txBox="1"/>
          <p:nvPr/>
        </p:nvSpPr>
        <p:spPr>
          <a:xfrm>
            <a:off x="58756" y="59125"/>
            <a:ext cx="605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What is media?</a:t>
            </a:r>
            <a:endParaRPr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5" name="Google Shape;95;g2529660db7b_0_0"/>
          <p:cNvSpPr txBox="1"/>
          <p:nvPr/>
        </p:nvSpPr>
        <p:spPr>
          <a:xfrm>
            <a:off x="142624" y="582324"/>
            <a:ext cx="4698686" cy="195794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2300" b="1" dirty="0">
                <a:solidFill>
                  <a:srgbClr val="723A83"/>
                </a:solidFill>
                <a:latin typeface="Comic Sans MS" panose="030F0702030302020204" pitchFamily="66" charset="0"/>
              </a:rPr>
              <a:t>Let's play a get up and get down game!</a:t>
            </a:r>
            <a:endParaRPr sz="2300" b="1" dirty="0">
              <a:solidFill>
                <a:srgbClr val="723A83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1800" b="1" dirty="0">
                <a:solidFill>
                  <a:schemeClr val="dk1"/>
                </a:solidFill>
                <a:latin typeface="Comic Sans MS" panose="030F0702030302020204" pitchFamily="66" charset="0"/>
              </a:rPr>
              <a:t>If you think the answer is yes </a:t>
            </a:r>
            <a:r>
              <a:rPr lang="en-IE" sz="1800" b="1" dirty="0">
                <a:solidFill>
                  <a:schemeClr val="lt1"/>
                </a:solidFill>
                <a:latin typeface="Comic Sans MS" panose="030F0702030302020204" pitchFamily="66" charset="0"/>
              </a:rPr>
              <a:t>GET UP</a:t>
            </a:r>
            <a:endParaRPr lang="en-IE" sz="1800" b="1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1800" b="1" dirty="0">
                <a:solidFill>
                  <a:schemeClr val="dk1"/>
                </a:solidFill>
                <a:latin typeface="Comic Sans MS" panose="030F0702030302020204" pitchFamily="66" charset="0"/>
              </a:rPr>
              <a:t>If you think it’s no, then </a:t>
            </a:r>
            <a:r>
              <a:rPr lang="en-IE" sz="1800" b="1" dirty="0">
                <a:solidFill>
                  <a:schemeClr val="lt1"/>
                </a:solidFill>
                <a:latin typeface="Comic Sans MS" panose="030F0702030302020204" pitchFamily="66" charset="0"/>
              </a:rPr>
              <a:t>GET DOWN!</a:t>
            </a:r>
            <a:endParaRPr sz="2100" b="1" dirty="0">
              <a:solidFill>
                <a:schemeClr val="l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6" name="Google Shape;96;g2529660db7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2325" y="1529305"/>
            <a:ext cx="4411675" cy="294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5073e1ac4a_0_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4100" y="2086308"/>
            <a:ext cx="1342207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5073e1ac4a_0_207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5073e1ac4a_0_207"/>
          <p:cNvSpPr txBox="1"/>
          <p:nvPr/>
        </p:nvSpPr>
        <p:spPr>
          <a:xfrm>
            <a:off x="-27325" y="59125"/>
            <a:ext cx="71160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700" b="1" dirty="0">
                <a:solidFill>
                  <a:srgbClr val="1A5892"/>
                </a:solidFill>
                <a:latin typeface="Comic Sans MS" panose="030F0702030302020204" pitchFamily="66" charset="0"/>
              </a:rPr>
              <a:t>Create</a:t>
            </a:r>
            <a:r>
              <a:rPr lang="en-IE" sz="27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 y</a:t>
            </a:r>
            <a:r>
              <a:rPr lang="en-IE" sz="2700" b="1" dirty="0">
                <a:solidFill>
                  <a:srgbClr val="1A5892"/>
                </a:solidFill>
                <a:latin typeface="Comic Sans MS" panose="030F0702030302020204" pitchFamily="66" charset="0"/>
              </a:rPr>
              <a:t>our own media!</a:t>
            </a:r>
            <a:endParaRPr sz="13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74" name="Google Shape;274;g25073e1ac4a_0_207"/>
          <p:cNvSpPr txBox="1"/>
          <p:nvPr/>
        </p:nvSpPr>
        <p:spPr>
          <a:xfrm>
            <a:off x="1419900" y="1115038"/>
            <a:ext cx="6304200" cy="1293000"/>
          </a:xfrm>
          <a:prstGeom prst="rect">
            <a:avLst/>
          </a:prstGeom>
          <a:solidFill>
            <a:srgbClr val="4A7DBA"/>
          </a:solidFill>
          <a:ln w="762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chemeClr val="lt1"/>
                </a:solidFill>
                <a:latin typeface="Comic Sans MS" panose="030F0702030302020204" pitchFamily="66" charset="0"/>
              </a:rPr>
              <a:t>Now it is your turn to make some media content of your own! Remember what you learned earlier!</a:t>
            </a:r>
            <a:endParaRPr sz="2200" b="1">
              <a:solidFill>
                <a:schemeClr val="l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5" name="Google Shape;275;g25073e1ac4a_0_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7462" y="2571750"/>
            <a:ext cx="4399650" cy="17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5073e1ac4a_0_2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425" y="2086303"/>
            <a:ext cx="1417250" cy="14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5073e1ac4a_0_2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8400" y="2965850"/>
            <a:ext cx="1529149" cy="152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D6B555-4561-7846-ED30-BB1D45D0BC1C}"/>
              </a:ext>
            </a:extLst>
          </p:cNvPr>
          <p:cNvSpPr txBox="1"/>
          <p:nvPr/>
        </p:nvSpPr>
        <p:spPr>
          <a:xfrm>
            <a:off x="1927462" y="4714172"/>
            <a:ext cx="464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 dirty="0"/>
              <a:t>Clipart:</a:t>
            </a:r>
            <a:r>
              <a:rPr lang="en-IE" sz="1400" dirty="0"/>
              <a:t> https://clipart-library.com/</a:t>
            </a:r>
          </a:p>
          <a:p>
            <a:endParaRPr lang="fi-FI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78bc137dea_0_86"/>
          <p:cNvSpPr txBox="1"/>
          <p:nvPr/>
        </p:nvSpPr>
        <p:spPr>
          <a:xfrm>
            <a:off x="2046975" y="336725"/>
            <a:ext cx="6243000" cy="3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Picture list: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https://pixabay.com/fi/vectors/musta-perjantai-sosiaalisen-median-post-4606225/ 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https://pixabay.com/fi/photos/kirja-sivuja-avoin-kirja-lukea-1868068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https://pixabay.com/fi/photos/dollari-raha-rahoittaa-us-dollar-1426420/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https://pixabay.com/fi/photos/puhelin-n%C3%A4ytt%C3%B6-sovelluksia-292994/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https://pixabay.com/fi/photos/radio-putki-radio-radiolaite-1954856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https://pixabay.com/fi/illustrations/televisio-tv-korvat-%C3%A4%C3%A4ni-kuva-3988835/,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Johannes Repo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Minding Media Minecraft World, Microsoft Minecraft Education Edition, Microsoft,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https://pixabay.com/fi/photos/auringonlasku-ranta-siluetteja-570881/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https://pixabay.com/fi/photos/ghettoblaster-boombox-1225920/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https://pixabay.com/fi/illustrations/tv-katsella-jalkapallo-katso-tv-t%C3%A4-1271650/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https://pixabay.com/fi/photos/aikakauslehti%C3%A4-lukea-aikakauslehti-1172464/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https://pixabay.com/fi/photos/julisteet-kopioitu-julisteita-215609/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https://pixabay.com/fi/vectors/video-sapluuna-verkkosivusto-1606945/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https://pixabay.com/fi/photos/pelaamista-tv-pelaajat-pelaaja-2259191/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https://pixabay.com/fi/photos/sosiaalinen-media-facebook-763731/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025" y="4484150"/>
            <a:ext cx="1771950" cy="7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17500" y="46475"/>
            <a:ext cx="42024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clipart-images from https://clipart-library.com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https://clipart-library.com/clipart/125403.htm.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https://clipart-library.com/clipart/hacker-cliparts-15.htm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https://clipart-library.com/clip-art/detective-silhouette-19.htm9.10.2023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https://clipart-library.com/clip-art/51-514564_this-free-icons-png-design-of-consulting-detecti ve.htm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https://clipart-library.com/clipart/296270.htm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https://clipart-library.com/clipart/caesar-salad-cliparts-11.htm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https://clipart-library.com/clip-art/symbols-transparent-background-12.htm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https://clipart-library.com/clipart/false-cliparts-19.htm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https://clipart-library.com/clipart/opinion-cliparts-25.htm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https://clipart-library.com/clipart/n145213.htm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572000" y="0"/>
            <a:ext cx="4452600" cy="4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https://clipart-library.com/clipart/colorful-chair-cliparts-12.htm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https://clipart-library.com/clipart/BTarnoogc.htm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https://clipart-library.com/clipart/282630.htm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https://clipart-library.com/clipart/advertising-cliparts-3.htm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https://clipart-library.com/clipart/497558.htm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https://clipart-library.com/clipart/497609.htm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https://clipart-library.com/clip-art/newspaper-transparent-8.htm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https://clipart-library.com/clipart/computer-safety-cliparts-16.htm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https://clipart-library.com/clip-art/books-transparent-background-11.htm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https://clipart-library.com/clip-art/boombox-silhouette-23.htm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https://clipart-library.com/clipart/612107.htm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https://clipart-library.com/clipart/612160.htm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https://clipart-library.com/clipart/437734.htm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https://clipart-library.com/clip-art/789015_social-networking-png.htm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https://clipart-library.com/clip-art/facebook-like-transparent-background-2.htm 9.10.2023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https://clipart-library.com/clipart/cartoon-dolphin-clipart-3.htm 9.10.2023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025" y="4484150"/>
            <a:ext cx="1771950" cy="7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86890" y="19687"/>
            <a:ext cx="4202400" cy="417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https://clipart-library.com/clipart/sweet-elephant-cliparts-3.htm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https://clipart-library.com/clipart/elephant-cliparts-2.htm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https://clipart-library.com/clipart/767579.htm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https://clipart-library.com/clipart/free-cliparts-marker-24.htm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https://clipart-library.com/clipart/pencil-clipart_7.htm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https://clipart-library.com/clipart/617563.htm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https://clipart-library.com/clipart/graphic-design-clipart-12.htm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https://clipart-library.com/clipart/8iG6GoEjT.htm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https://clipart-library.com/clipart/1918307.htm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https://clipart-library.com/clipart/cliparts-locked-files-20.htm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https://clipart-library.com/clipart/100212.htm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https://clipart-library.com/clipart/kids-playing-outside-clipart-8.htm 9.10.2023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https://clipart-library.com/clipart/internet-cliparts_17.htm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506142" y="19687"/>
            <a:ext cx="4368300" cy="446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https://clipart-library.com/clipart/social-media-free-png-image.htm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https://clipart-library.com/clipart/1477504.htm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https://clipart-library.com/clipart/movie-reel-clipart_10.htm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https://clipart-library.com/clipart/2071961.htm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https://clipart-library.com/clipart/1303337.htm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https://clipart-library.com/reading-magazines.html 9.10.2023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https://clipart-library.com/clipart/100615.htm 9.10.2023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https://clipart-library.com/clipart/Crocodile-Free-PNG-Image.htm 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https://clipart-library.com/clipart/112709.htm 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https://clipart-library.com/clipart/1767269.htm 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https://clipart-library.com/clipart/science-book-cliparts-2.htm 9.10.2023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https://clipart-library.com/clipart/725965.htm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https://clipart-library.com/clipart/network-sharing-cliparts-20.htm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https://clipart-library.com/clipart/fake-cliparts-25.htm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https://clipart-library.com/clip-art/146-1462844_fake-news-png-transparent-svg-onlygfx-fake-news.htm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https://clipart-library.com/clipart/506268.htm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https://clipart-library.com/clipart/search-cliparts-1.htm </a:t>
            </a:r>
            <a:r>
              <a:rPr kumimoji="0" lang="f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9.10.2023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25073e1ac4a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3525" y="2301359"/>
            <a:ext cx="2133600" cy="16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5073e1ac4a_0_156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5073e1ac4a_0_156"/>
          <p:cNvSpPr txBox="1"/>
          <p:nvPr/>
        </p:nvSpPr>
        <p:spPr>
          <a:xfrm>
            <a:off x="136800" y="783075"/>
            <a:ext cx="6873600" cy="1217995"/>
          </a:xfrm>
          <a:prstGeom prst="rect">
            <a:avLst/>
          </a:prstGeom>
          <a:solidFill>
            <a:srgbClr val="FFD9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IE" sz="2800" b="1" dirty="0">
                <a:solidFill>
                  <a:srgbClr val="38761D"/>
                </a:solidFill>
                <a:latin typeface="Comic Sans MS" panose="030F0702030302020204" pitchFamily="66" charset="0"/>
              </a:rPr>
              <a:t>The purpose of the media is to provide us with information. 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4" name="Google Shape;104;g25073e1ac4a_0_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756426" y="2454325"/>
            <a:ext cx="4442424" cy="3331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5073e1ac4a_0_156"/>
          <p:cNvSpPr/>
          <p:nvPr/>
        </p:nvSpPr>
        <p:spPr>
          <a:xfrm>
            <a:off x="7209600" y="1307625"/>
            <a:ext cx="1883400" cy="812700"/>
          </a:xfrm>
          <a:prstGeom prst="wedgeRoundRectCallout">
            <a:avLst>
              <a:gd name="adj1" fmla="val -20050"/>
              <a:gd name="adj2" fmla="val 78227"/>
              <a:gd name="adj3" fmla="val 0"/>
            </a:avLst>
          </a:prstGeom>
          <a:solidFill>
            <a:srgbClr val="FFF2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700">
                <a:latin typeface="Comic Sans MS" panose="030F0702030302020204" pitchFamily="66" charset="0"/>
              </a:rPr>
              <a:t>So many forms of media!</a:t>
            </a:r>
            <a:endParaRPr sz="1700">
              <a:latin typeface="Comic Sans MS" panose="030F0702030302020204" pitchFamily="66" charset="0"/>
            </a:endParaRPr>
          </a:p>
        </p:txBody>
      </p:sp>
      <p:sp>
        <p:nvSpPr>
          <p:cNvPr id="106" name="Google Shape;106;g25073e1ac4a_0_156"/>
          <p:cNvSpPr txBox="1"/>
          <p:nvPr/>
        </p:nvSpPr>
        <p:spPr>
          <a:xfrm>
            <a:off x="-1" y="0"/>
            <a:ext cx="687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What is media?</a:t>
            </a:r>
            <a:endParaRPr lang="en-IE"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07" name="Google Shape;107;g25073e1ac4a_0_1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800" y="2024088"/>
            <a:ext cx="1732700" cy="151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5073e1ac4a_0_1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0826" y="1421713"/>
            <a:ext cx="1799570" cy="16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5073e1ac4a_0_1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3630636" y="2024100"/>
            <a:ext cx="1423800" cy="22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5073e1ac4a_0_1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8702" y="3090829"/>
            <a:ext cx="1423800" cy="145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-27326" y="59125"/>
            <a:ext cx="687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IE" sz="2800" b="1" i="0" u="none" strike="noStrike" cap="none" dirty="0">
                <a:solidFill>
                  <a:srgbClr val="1A5892"/>
                </a:solidFill>
                <a:latin typeface="Comic Sans MS" panose="030F0702030302020204" pitchFamily="66" charset="0"/>
                <a:sym typeface="Arial"/>
              </a:rPr>
              <a:t>Different</a:t>
            </a:r>
            <a:r>
              <a:rPr lang="en-IE" sz="2800" b="1" dirty="0">
                <a:solidFill>
                  <a:srgbClr val="1A5892"/>
                </a:solidFill>
                <a:latin typeface="Comic Sans MS" panose="030F0702030302020204" pitchFamily="66" charset="0"/>
              </a:rPr>
              <a:t> forms of media</a:t>
            </a:r>
            <a:endParaRPr sz="14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42625" y="758175"/>
            <a:ext cx="5719200" cy="1846629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500" b="1" dirty="0">
                <a:solidFill>
                  <a:srgbClr val="E46839"/>
                </a:solidFill>
                <a:latin typeface="Comic Sans MS" panose="030F0702030302020204" pitchFamily="66" charset="0"/>
              </a:rPr>
              <a:t>Do you know what media is? 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IE" sz="2500" b="1" dirty="0">
              <a:solidFill>
                <a:srgbClr val="E46839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5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Can you tell which pictures are connected to the media?</a:t>
            </a:r>
            <a:endParaRPr sz="25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8" name="Google Shape;1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123527" y="2324325"/>
            <a:ext cx="3918824" cy="29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/>
          <p:nvPr/>
        </p:nvSpPr>
        <p:spPr>
          <a:xfrm>
            <a:off x="6081475" y="1020225"/>
            <a:ext cx="2231700" cy="1168200"/>
          </a:xfrm>
          <a:prstGeom prst="wedgeRoundRectCallout">
            <a:avLst>
              <a:gd name="adj1" fmla="val -17870"/>
              <a:gd name="adj2" fmla="val 64991"/>
              <a:gd name="adj3" fmla="val 0"/>
            </a:avLst>
          </a:prstGeom>
          <a:solidFill>
            <a:srgbClr val="FFF2C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500">
                <a:latin typeface="Comic Sans MS" panose="030F0702030302020204" pitchFamily="66" charset="0"/>
              </a:rPr>
              <a:t>Be careful! Some of the images may not be related to media in any way!</a:t>
            </a:r>
            <a:endParaRPr sz="1500">
              <a:latin typeface="Comic Sans MS" panose="030F0702030302020204" pitchFamily="66" charset="0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3350" y="2851925"/>
            <a:ext cx="1676260" cy="17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3067" y="2676078"/>
            <a:ext cx="1917870" cy="191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25073e1ac4a_0_9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5073e1ac4a_0_9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g25073e1ac4a_0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0275" y="366916"/>
            <a:ext cx="5412000" cy="393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25073e1ac4a_0_17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5073e1ac4a_0_17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g25073e1ac4a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5325" y="366925"/>
            <a:ext cx="5368456" cy="397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25073e1ac4a_0_2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5073e1ac4a_0_25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25073e1ac4a_0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4952" y="461000"/>
            <a:ext cx="5515452" cy="389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25073e1ac4a_0_3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5073e1ac4a_0_33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25073e1ac4a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9951" y="224750"/>
            <a:ext cx="5620000" cy="433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25073e1ac4a_0_4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-6350"/>
            <a:ext cx="2133600" cy="86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5073e1ac4a_0_41"/>
          <p:cNvSpPr txBox="1"/>
          <p:nvPr/>
        </p:nvSpPr>
        <p:spPr>
          <a:xfrm>
            <a:off x="395572" y="59131"/>
            <a:ext cx="541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g25073e1ac4a_0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2250" y="366925"/>
            <a:ext cx="5502461" cy="401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1443</Words>
  <Application>Microsoft Office PowerPoint</Application>
  <PresentationFormat>Näytössä katseltava esitys (16:9)</PresentationFormat>
  <Paragraphs>220</Paragraphs>
  <Slides>23</Slides>
  <Notes>23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Office Theme</vt:lpstr>
      <vt:lpstr>Simple Light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Bates</dc:creator>
  <cp:lastModifiedBy>Mediametka ry</cp:lastModifiedBy>
  <cp:revision>1</cp:revision>
  <dcterms:created xsi:type="dcterms:W3CDTF">2015-09-17T14:35:04Z</dcterms:created>
  <dcterms:modified xsi:type="dcterms:W3CDTF">2023-10-12T07:30:08Z</dcterms:modified>
</cp:coreProperties>
</file>